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6"/>
    <p:sldId id="257" r:id="rId17"/>
    <p:sldId id="258"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 id="271"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 id="301" r:id="rId61"/>
    <p:sldId id="302" r:id="rId62"/>
    <p:sldId id="303" r:id="rId63"/>
    <p:sldId id="304" r:id="rId64"/>
    <p:sldId id="305" r:id="rId65"/>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Montserrat Light" charset="1" panose="00000400000000000000"/>
      <p:regular r:id="rId12"/>
    </p:embeddedFont>
    <p:embeddedFont>
      <p:font typeface="Montserrat Light Bold" charset="1" panose="00000800000000000000"/>
      <p:regular r:id="rId13"/>
    </p:embeddedFont>
    <p:embeddedFont>
      <p:font typeface="Montserrat Light Italics" charset="1" panose="00000400000000000000"/>
      <p:regular r:id="rId14"/>
    </p:embeddedFont>
    <p:embeddedFont>
      <p:font typeface="Montserrat Light Bold Italics" charset="1" panose="000008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slides/slide1.xml" Type="http://schemas.openxmlformats.org/officeDocument/2006/relationships/slide"/><Relationship Id="rId17" Target="slides/slide2.xml" Type="http://schemas.openxmlformats.org/officeDocument/2006/relationships/slide"/><Relationship Id="rId18" Target="slides/slide3.xml" Type="http://schemas.openxmlformats.org/officeDocument/2006/relationships/slide"/><Relationship Id="rId19" Target="slides/slide4.xml" Type="http://schemas.openxmlformats.org/officeDocument/2006/relationships/slide"/><Relationship Id="rId2" Target="presProps.xml" Type="http://schemas.openxmlformats.org/officeDocument/2006/relationships/presProps"/><Relationship Id="rId20" Target="slides/slide5.xml" Type="http://schemas.openxmlformats.org/officeDocument/2006/relationships/slide"/><Relationship Id="rId21" Target="slides/slide6.xml" Type="http://schemas.openxmlformats.org/officeDocument/2006/relationships/slide"/><Relationship Id="rId22" Target="slides/slide7.xml" Type="http://schemas.openxmlformats.org/officeDocument/2006/relationships/slide"/><Relationship Id="rId23" Target="slides/slide8.xml" Type="http://schemas.openxmlformats.org/officeDocument/2006/relationships/slide"/><Relationship Id="rId24" Target="slides/slide9.xml" Type="http://schemas.openxmlformats.org/officeDocument/2006/relationships/slide"/><Relationship Id="rId25" Target="slides/slide10.xml" Type="http://schemas.openxmlformats.org/officeDocument/2006/relationships/slide"/><Relationship Id="rId26" Target="slides/slide11.xml" Type="http://schemas.openxmlformats.org/officeDocument/2006/relationships/slide"/><Relationship Id="rId27" Target="slides/slide12.xml" Type="http://schemas.openxmlformats.org/officeDocument/2006/relationships/slide"/><Relationship Id="rId28" Target="slides/slide13.xml" Type="http://schemas.openxmlformats.org/officeDocument/2006/relationships/slide"/><Relationship Id="rId29" Target="slides/slide14.xml" Type="http://schemas.openxmlformats.org/officeDocument/2006/relationships/slide"/><Relationship Id="rId3" Target="viewProps.xml" Type="http://schemas.openxmlformats.org/officeDocument/2006/relationships/viewProps"/><Relationship Id="rId30" Target="slides/slide15.xml" Type="http://schemas.openxmlformats.org/officeDocument/2006/relationships/slide"/><Relationship Id="rId31" Target="slides/slide16.xml" Type="http://schemas.openxmlformats.org/officeDocument/2006/relationships/slide"/><Relationship Id="rId32" Target="slides/slide17.xml" Type="http://schemas.openxmlformats.org/officeDocument/2006/relationships/slide"/><Relationship Id="rId33" Target="slides/slide18.xml" Type="http://schemas.openxmlformats.org/officeDocument/2006/relationships/slide"/><Relationship Id="rId34" Target="slides/slide19.xml" Type="http://schemas.openxmlformats.org/officeDocument/2006/relationships/slide"/><Relationship Id="rId35" Target="slides/slide20.xml" Type="http://schemas.openxmlformats.org/officeDocument/2006/relationships/slide"/><Relationship Id="rId36" Target="slides/slide21.xml" Type="http://schemas.openxmlformats.org/officeDocument/2006/relationships/slide"/><Relationship Id="rId37" Target="slides/slide22.xml" Type="http://schemas.openxmlformats.org/officeDocument/2006/relationships/slide"/><Relationship Id="rId38" Target="slides/slide23.xml" Type="http://schemas.openxmlformats.org/officeDocument/2006/relationships/slide"/><Relationship Id="rId39" Target="slides/slide24.xml" Type="http://schemas.openxmlformats.org/officeDocument/2006/relationships/slide"/><Relationship Id="rId4" Target="theme/theme1.xml" Type="http://schemas.openxmlformats.org/officeDocument/2006/relationships/theme"/><Relationship Id="rId40" Target="slides/slide25.xml" Type="http://schemas.openxmlformats.org/officeDocument/2006/relationships/slide"/><Relationship Id="rId41" Target="slides/slide26.xml" Type="http://schemas.openxmlformats.org/officeDocument/2006/relationships/slide"/><Relationship Id="rId42" Target="slides/slide27.xml" Type="http://schemas.openxmlformats.org/officeDocument/2006/relationships/slide"/><Relationship Id="rId43" Target="slides/slide28.xml" Type="http://schemas.openxmlformats.org/officeDocument/2006/relationships/slide"/><Relationship Id="rId44" Target="slides/slide29.xml" Type="http://schemas.openxmlformats.org/officeDocument/2006/relationships/slide"/><Relationship Id="rId45" Target="slides/slide30.xml" Type="http://schemas.openxmlformats.org/officeDocument/2006/relationships/slide"/><Relationship Id="rId46" Target="slides/slide31.xml" Type="http://schemas.openxmlformats.org/officeDocument/2006/relationships/slide"/><Relationship Id="rId47" Target="slides/slide32.xml" Type="http://schemas.openxmlformats.org/officeDocument/2006/relationships/slide"/><Relationship Id="rId48" Target="slides/slide33.xml" Type="http://schemas.openxmlformats.org/officeDocument/2006/relationships/slide"/><Relationship Id="rId49" Target="slides/slide34.xml" Type="http://schemas.openxmlformats.org/officeDocument/2006/relationships/slide"/><Relationship Id="rId5" Target="tableStyles.xml" Type="http://schemas.openxmlformats.org/officeDocument/2006/relationships/tableStyles"/><Relationship Id="rId50" Target="slides/slide35.xml" Type="http://schemas.openxmlformats.org/officeDocument/2006/relationships/slide"/><Relationship Id="rId51" Target="slides/slide36.xml" Type="http://schemas.openxmlformats.org/officeDocument/2006/relationships/slide"/><Relationship Id="rId52" Target="slides/slide37.xml" Type="http://schemas.openxmlformats.org/officeDocument/2006/relationships/slide"/><Relationship Id="rId53" Target="slides/slide38.xml" Type="http://schemas.openxmlformats.org/officeDocument/2006/relationships/slide"/><Relationship Id="rId54" Target="slides/slide39.xml" Type="http://schemas.openxmlformats.org/officeDocument/2006/relationships/slide"/><Relationship Id="rId55" Target="slides/slide40.xml" Type="http://schemas.openxmlformats.org/officeDocument/2006/relationships/slide"/><Relationship Id="rId56" Target="slides/slide41.xml" Type="http://schemas.openxmlformats.org/officeDocument/2006/relationships/slide"/><Relationship Id="rId57" Target="slides/slide42.xml" Type="http://schemas.openxmlformats.org/officeDocument/2006/relationships/slide"/><Relationship Id="rId58" Target="slides/slide43.xml" Type="http://schemas.openxmlformats.org/officeDocument/2006/relationships/slide"/><Relationship Id="rId59" Target="slides/slide44.xml" Type="http://schemas.openxmlformats.org/officeDocument/2006/relationships/slide"/><Relationship Id="rId6" Target="fonts/font6.fntdata" Type="http://schemas.openxmlformats.org/officeDocument/2006/relationships/font"/><Relationship Id="rId60" Target="slides/slide45.xml" Type="http://schemas.openxmlformats.org/officeDocument/2006/relationships/slide"/><Relationship Id="rId61" Target="slides/slide46.xml" Type="http://schemas.openxmlformats.org/officeDocument/2006/relationships/slide"/><Relationship Id="rId62" Target="slides/slide47.xml" Type="http://schemas.openxmlformats.org/officeDocument/2006/relationships/slide"/><Relationship Id="rId63" Target="slides/slide48.xml" Type="http://schemas.openxmlformats.org/officeDocument/2006/relationships/slide"/><Relationship Id="rId64" Target="slides/slide49.xml" Type="http://schemas.openxmlformats.org/officeDocument/2006/relationships/slide"/><Relationship Id="rId65" Target="slides/slide50.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43277" y="-581893"/>
            <a:ext cx="11818622" cy="11818622"/>
          </a:xfrm>
          <a:prstGeom prst="rect">
            <a:avLst/>
          </a:prstGeom>
        </p:spPr>
      </p:pic>
      <p:pic>
        <p:nvPicPr>
          <p:cNvPr name="Picture 3" id="3"/>
          <p:cNvPicPr>
            <a:picLocks noChangeAspect="true"/>
          </p:cNvPicPr>
          <p:nvPr/>
        </p:nvPicPr>
        <p:blipFill>
          <a:blip r:embed="rId4"/>
          <a:srcRect l="1320" t="0" r="1320" b="1027"/>
          <a:stretch>
            <a:fillRect/>
          </a:stretch>
        </p:blipFill>
        <p:spPr>
          <a:xfrm flipH="false" flipV="false" rot="0">
            <a:off x="-178894" y="-190500"/>
            <a:ext cx="4759670" cy="8563894"/>
          </a:xfrm>
          <a:prstGeom prst="rect">
            <a:avLst/>
          </a:prstGeom>
        </p:spPr>
      </p:pic>
      <p:pic>
        <p:nvPicPr>
          <p:cNvPr name="Picture 4" id="4"/>
          <p:cNvPicPr>
            <a:picLocks noChangeAspect="true"/>
          </p:cNvPicPr>
          <p:nvPr/>
        </p:nvPicPr>
        <p:blipFill>
          <a:blip r:embed="rId5"/>
          <a:srcRect l="0" t="31919" r="0" b="31919"/>
          <a:stretch>
            <a:fillRect/>
          </a:stretch>
        </p:blipFill>
        <p:spPr>
          <a:xfrm flipH="false" flipV="false" rot="0">
            <a:off x="6985000" y="7894283"/>
            <a:ext cx="4800600" cy="3086100"/>
          </a:xfrm>
          <a:prstGeom prst="rect">
            <a:avLst/>
          </a:prstGeom>
        </p:spPr>
      </p:pic>
      <p:sp>
        <p:nvSpPr>
          <p:cNvPr name="TextBox 5" id="5"/>
          <p:cNvSpPr txBox="true"/>
          <p:nvPr/>
        </p:nvSpPr>
        <p:spPr>
          <a:xfrm rot="0">
            <a:off x="13261624" y="5758883"/>
            <a:ext cx="5671846" cy="5065333"/>
          </a:xfrm>
          <a:prstGeom prst="rect">
            <a:avLst/>
          </a:prstGeom>
        </p:spPr>
        <p:txBody>
          <a:bodyPr anchor="t" rtlCol="false" tIns="0" lIns="0" bIns="0" rIns="0">
            <a:spAutoFit/>
          </a:bodyPr>
          <a:lstStyle/>
          <a:p>
            <a:pPr>
              <a:lnSpc>
                <a:spcPts val="3094"/>
              </a:lnSpc>
            </a:pPr>
            <a:r>
              <a:rPr lang="en-US" sz="2210" spc="391">
                <a:solidFill>
                  <a:srgbClr val="52DDD4"/>
                </a:solidFill>
                <a:latin typeface="Montserrat Classic"/>
              </a:rPr>
              <a:t>1011000111101011111101111000010101001011110101011011010001011011001100100111010101110010000011001001011111101111111010111001001110110100010000100000001110010111011000111101011111101111000010101001011110101011011010001011011001100100111010101110010000011001001011111101111111010111001001110110100010000100000001110010111011000111101011111101111000010101001011110101011</a:t>
            </a:r>
          </a:p>
        </p:txBody>
      </p:sp>
      <p:sp>
        <p:nvSpPr>
          <p:cNvPr name="AutoShape 6" id="6"/>
          <p:cNvSpPr/>
          <p:nvPr/>
        </p:nvSpPr>
        <p:spPr>
          <a:xfrm rot="0">
            <a:off x="4618876" y="1813560"/>
            <a:ext cx="12665824" cy="7508240"/>
          </a:xfrm>
          <a:prstGeom prst="rect">
            <a:avLst/>
          </a:prstGeom>
          <a:solidFill>
            <a:srgbClr val="FF8FE6"/>
          </a:solidFill>
        </p:spPr>
      </p:sp>
      <p:grpSp>
        <p:nvGrpSpPr>
          <p:cNvPr name="Group 7" id="7"/>
          <p:cNvGrpSpPr/>
          <p:nvPr/>
        </p:nvGrpSpPr>
        <p:grpSpPr>
          <a:xfrm rot="0">
            <a:off x="5384850" y="4338252"/>
            <a:ext cx="11152927" cy="2458857"/>
            <a:chOff x="0" y="0"/>
            <a:chExt cx="14870569" cy="3278476"/>
          </a:xfrm>
        </p:grpSpPr>
        <p:sp>
          <p:nvSpPr>
            <p:cNvPr name="TextBox 8" id="8"/>
            <p:cNvSpPr txBox="true"/>
            <p:nvPr/>
          </p:nvSpPr>
          <p:spPr>
            <a:xfrm rot="0">
              <a:off x="0" y="276225"/>
              <a:ext cx="14870569" cy="1829774"/>
            </a:xfrm>
            <a:prstGeom prst="rect">
              <a:avLst/>
            </a:prstGeom>
          </p:spPr>
          <p:txBody>
            <a:bodyPr anchor="t" rtlCol="false" tIns="0" lIns="0" bIns="0" rIns="0">
              <a:spAutoFit/>
            </a:bodyPr>
            <a:lstStyle/>
            <a:p>
              <a:pPr algn="ctr">
                <a:lnSpc>
                  <a:spcPts val="9568"/>
                </a:lnSpc>
              </a:pPr>
              <a:r>
                <a:rPr lang="en-US" sz="10400" spc="104">
                  <a:solidFill>
                    <a:srgbClr val="371A9F"/>
                  </a:solidFill>
                  <a:latin typeface="Montserrat Classic Bold"/>
                </a:rPr>
                <a:t>NETWORKING</a:t>
              </a:r>
            </a:p>
          </p:txBody>
        </p:sp>
        <p:sp>
          <p:nvSpPr>
            <p:cNvPr name="TextBox 9" id="9"/>
            <p:cNvSpPr txBox="true"/>
            <p:nvPr/>
          </p:nvSpPr>
          <p:spPr>
            <a:xfrm rot="0">
              <a:off x="1657004" y="2654341"/>
              <a:ext cx="11556560" cy="622723"/>
            </a:xfrm>
            <a:prstGeom prst="rect">
              <a:avLst/>
            </a:prstGeom>
          </p:spPr>
          <p:txBody>
            <a:bodyPr anchor="t" rtlCol="false" tIns="0" lIns="0" bIns="0" rIns="0">
              <a:spAutoFit/>
            </a:bodyPr>
            <a:lstStyle/>
            <a:p>
              <a:pPr algn="ctr">
                <a:lnSpc>
                  <a:spcPts val="3919"/>
                </a:lnSpc>
              </a:pPr>
              <a:r>
                <a:rPr lang="en-US" sz="2800" spc="56">
                  <a:solidFill>
                    <a:srgbClr val="371A9F"/>
                  </a:solidFill>
                  <a:latin typeface="Montserrat Classic"/>
                </a:rPr>
                <a:t>English 1</a:t>
              </a:r>
            </a:p>
          </p:txBody>
        </p:sp>
      </p:grpSp>
      <p:sp>
        <p:nvSpPr>
          <p:cNvPr name="AutoShape 10" id="10"/>
          <p:cNvSpPr/>
          <p:nvPr/>
        </p:nvSpPr>
        <p:spPr>
          <a:xfrm rot="0">
            <a:off x="269240" y="9061625"/>
            <a:ext cx="2387709" cy="565954"/>
          </a:xfrm>
          <a:prstGeom prst="rect">
            <a:avLst/>
          </a:prstGeom>
          <a:solidFill>
            <a:srgbClr val="52DDD4"/>
          </a:solid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442748" y="409961"/>
            <a:ext cx="11402503" cy="9467078"/>
          </a:xfrm>
          <a:prstGeom prst="rect">
            <a:avLst/>
          </a:prstGeom>
        </p:spPr>
      </p:pic>
    </p:spTree>
  </p:cSld>
  <p:clrMapOvr>
    <a:masterClrMapping/>
  </p:clrMapOvr>
</p:sld>
</file>

<file path=ppt/slides/slide11.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2334401"/>
            <a:ext cx="12202058"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ARCHITECTURE LAN :</a:t>
            </a:r>
          </a:p>
        </p:txBody>
      </p:sp>
      <p:sp>
        <p:nvSpPr>
          <p:cNvPr name="TextBox 4" id="4"/>
          <p:cNvSpPr txBox="true"/>
          <p:nvPr/>
        </p:nvSpPr>
        <p:spPr>
          <a:xfrm rot="0">
            <a:off x="1802756" y="3600450"/>
            <a:ext cx="13031131" cy="2219326"/>
          </a:xfrm>
          <a:prstGeom prst="rect">
            <a:avLst/>
          </a:prstGeom>
        </p:spPr>
        <p:txBody>
          <a:bodyPr anchor="t" rtlCol="false" tIns="0" lIns="0" bIns="0" rIns="0">
            <a:spAutoFit/>
          </a:bodyPr>
          <a:lstStyle/>
          <a:p>
            <a:pPr marL="863596" indent="-431798" lvl="1">
              <a:lnSpc>
                <a:spcPts val="5999"/>
              </a:lnSpc>
              <a:buFont typeface="Arial"/>
              <a:buChar char="•"/>
            </a:pPr>
            <a:r>
              <a:rPr lang="en-US" sz="3999" spc="199">
                <a:solidFill>
                  <a:srgbClr val="52DDD4"/>
                </a:solidFill>
                <a:latin typeface="Montserrat Classic Bold"/>
              </a:rPr>
              <a:t>Peer to Peer</a:t>
            </a:r>
          </a:p>
          <a:p>
            <a:pPr>
              <a:lnSpc>
                <a:spcPts val="5999"/>
              </a:lnSpc>
            </a:pPr>
          </a:p>
          <a:p>
            <a:pPr marL="863598" indent="-431799" lvl="1">
              <a:lnSpc>
                <a:spcPts val="5999"/>
              </a:lnSpc>
              <a:buFont typeface="Arial"/>
              <a:buChar char="•"/>
            </a:pPr>
            <a:r>
              <a:rPr lang="en-US" sz="3999" spc="199">
                <a:solidFill>
                  <a:srgbClr val="52DDD4"/>
                </a:solidFill>
                <a:latin typeface="Montserrat Classic Bold"/>
              </a:rPr>
              <a:t>Client Server</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10287000" y="3579779"/>
            <a:ext cx="8001000" cy="6707221"/>
          </a:xfrm>
          <a:prstGeom prst="rect">
            <a:avLst/>
          </a:prstGeom>
        </p:spPr>
      </p:pic>
      <p:grpSp>
        <p:nvGrpSpPr>
          <p:cNvPr name="Group 4" id="4"/>
          <p:cNvGrpSpPr/>
          <p:nvPr/>
        </p:nvGrpSpPr>
        <p:grpSpPr>
          <a:xfrm rot="0">
            <a:off x="1990309" y="1945005"/>
            <a:ext cx="7153691" cy="2818765"/>
            <a:chOff x="0" y="0"/>
            <a:chExt cx="9538255" cy="37583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Peer to Peer</a:t>
              </a:r>
            </a:p>
          </p:txBody>
        </p:sp>
        <p:sp>
          <p:nvSpPr>
            <p:cNvPr name="TextBox 6" id="6"/>
            <p:cNvSpPr txBox="true"/>
            <p:nvPr/>
          </p:nvSpPr>
          <p:spPr>
            <a:xfrm rot="0">
              <a:off x="0" y="1794002"/>
              <a:ext cx="9538255" cy="1964351"/>
            </a:xfrm>
            <a:prstGeom prst="rect">
              <a:avLst/>
            </a:prstGeom>
          </p:spPr>
          <p:txBody>
            <a:bodyPr anchor="t" rtlCol="false" tIns="0" lIns="0" bIns="0" rIns="0">
              <a:spAutoFit/>
            </a:bodyPr>
            <a:lstStyle/>
            <a:p>
              <a:pPr>
                <a:lnSpc>
                  <a:spcPts val="3841"/>
                </a:lnSpc>
              </a:pPr>
              <a:r>
                <a:rPr lang="en-US" sz="3400" spc="170">
                  <a:solidFill>
                    <a:srgbClr val="371A9F"/>
                  </a:solidFill>
                  <a:latin typeface="Montserrat Classic Bold"/>
                </a:rPr>
                <a:t>Connection between computers directly without any manager(Server).</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10727874" y="2123697"/>
            <a:ext cx="7122482" cy="8163303"/>
          </a:xfrm>
          <a:prstGeom prst="rect">
            <a:avLst/>
          </a:prstGeom>
        </p:spPr>
      </p:pic>
      <p:grpSp>
        <p:nvGrpSpPr>
          <p:cNvPr name="Group 4" id="4"/>
          <p:cNvGrpSpPr/>
          <p:nvPr/>
        </p:nvGrpSpPr>
        <p:grpSpPr>
          <a:xfrm rot="0">
            <a:off x="1990309" y="1945005"/>
            <a:ext cx="7153691" cy="2818765"/>
            <a:chOff x="0" y="0"/>
            <a:chExt cx="9538255" cy="37583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Client Server</a:t>
              </a:r>
            </a:p>
          </p:txBody>
        </p:sp>
        <p:sp>
          <p:nvSpPr>
            <p:cNvPr name="TextBox 6" id="6"/>
            <p:cNvSpPr txBox="true"/>
            <p:nvPr/>
          </p:nvSpPr>
          <p:spPr>
            <a:xfrm rot="0">
              <a:off x="0" y="1794002"/>
              <a:ext cx="9538255" cy="1964351"/>
            </a:xfrm>
            <a:prstGeom prst="rect">
              <a:avLst/>
            </a:prstGeom>
          </p:spPr>
          <p:txBody>
            <a:bodyPr anchor="t" rtlCol="false" tIns="0" lIns="0" bIns="0" rIns="0">
              <a:spAutoFit/>
            </a:bodyPr>
            <a:lstStyle/>
            <a:p>
              <a:pPr>
                <a:lnSpc>
                  <a:spcPts val="3841"/>
                </a:lnSpc>
              </a:pPr>
              <a:r>
                <a:rPr lang="en-US" sz="3400" spc="170">
                  <a:solidFill>
                    <a:srgbClr val="371A9F"/>
                  </a:solidFill>
                  <a:latin typeface="Montserrat Classic Bold"/>
                </a:rPr>
                <a:t>Architecture consisting of client devices connected to the server(as manager)</a:t>
              </a:r>
            </a:p>
          </p:txBody>
        </p:sp>
      </p:grpSp>
    </p:spTree>
  </p:cSld>
  <p:clrMapOvr>
    <a:masterClrMapping/>
  </p:clrMapOvr>
</p:sld>
</file>

<file path=ppt/slides/slide14.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14553385" cy="824230"/>
          </a:xfrm>
          <a:prstGeom prst="rect">
            <a:avLst/>
          </a:prstGeom>
        </p:spPr>
        <p:txBody>
          <a:bodyPr anchor="t" rtlCol="false" tIns="0" lIns="0" bIns="0" rIns="0">
            <a:spAutoFit/>
          </a:bodyPr>
          <a:lstStyle/>
          <a:p>
            <a:pPr>
              <a:lnSpc>
                <a:spcPts val="6200"/>
              </a:lnSpc>
            </a:pPr>
            <a:r>
              <a:rPr lang="en-US" sz="6200" spc="124">
                <a:solidFill>
                  <a:srgbClr val="FF8FE6"/>
                </a:solidFill>
                <a:latin typeface="Montserrat Classic Bold"/>
              </a:rPr>
              <a:t>WIRELESS LOCAL AREA NETWORK</a:t>
            </a:r>
          </a:p>
        </p:txBody>
      </p:sp>
      <p:sp>
        <p:nvSpPr>
          <p:cNvPr name="TextBox 4" id="4"/>
          <p:cNvSpPr txBox="true"/>
          <p:nvPr/>
        </p:nvSpPr>
        <p:spPr>
          <a:xfrm rot="0">
            <a:off x="1802756" y="3125314"/>
            <a:ext cx="13031131" cy="1918335"/>
          </a:xfrm>
          <a:prstGeom prst="rect">
            <a:avLst/>
          </a:prstGeom>
        </p:spPr>
        <p:txBody>
          <a:bodyPr anchor="t" rtlCol="false" tIns="0" lIns="0" bIns="0" rIns="0">
            <a:spAutoFit/>
          </a:bodyPr>
          <a:lstStyle/>
          <a:p>
            <a:pPr>
              <a:lnSpc>
                <a:spcPts val="5100"/>
              </a:lnSpc>
            </a:pPr>
            <a:r>
              <a:rPr lang="en-US" sz="3400" spc="170">
                <a:solidFill>
                  <a:srgbClr val="52DDD4"/>
                </a:solidFill>
                <a:latin typeface="Montserrat Classic Bold"/>
              </a:rPr>
              <a:t>WLAN is a type of computer network that acts as a local area network but makes use of wireless network technology like Wi-Fi. </a:t>
            </a:r>
          </a:p>
        </p:txBody>
      </p:sp>
      <p:sp>
        <p:nvSpPr>
          <p:cNvPr name="TextBox 5" id="5"/>
          <p:cNvSpPr txBox="true"/>
          <p:nvPr/>
        </p:nvSpPr>
        <p:spPr>
          <a:xfrm rot="0">
            <a:off x="1802756" y="5510374"/>
            <a:ext cx="13031131" cy="1880235"/>
          </a:xfrm>
          <a:prstGeom prst="rect">
            <a:avLst/>
          </a:prstGeom>
        </p:spPr>
        <p:txBody>
          <a:bodyPr anchor="t" rtlCol="false" tIns="0" lIns="0" bIns="0" rIns="0">
            <a:spAutoFit/>
          </a:bodyPr>
          <a:lstStyle/>
          <a:p>
            <a:pPr>
              <a:lnSpc>
                <a:spcPts val="5099"/>
              </a:lnSpc>
            </a:pPr>
            <a:r>
              <a:rPr lang="en-US" sz="3399" spc="169">
                <a:solidFill>
                  <a:srgbClr val="52DDD4"/>
                </a:solidFill>
                <a:latin typeface="Montserrat Classic Bold"/>
              </a:rPr>
              <a:t>This network doesn’t allow devices to communicate over physical cables like in LAN but allows devices to communicate wirelessly. </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2334401"/>
            <a:ext cx="14553385" cy="824230"/>
          </a:xfrm>
          <a:prstGeom prst="rect">
            <a:avLst/>
          </a:prstGeom>
        </p:spPr>
        <p:txBody>
          <a:bodyPr anchor="t" rtlCol="false" tIns="0" lIns="0" bIns="0" rIns="0">
            <a:spAutoFit/>
          </a:bodyPr>
          <a:lstStyle/>
          <a:p>
            <a:pPr>
              <a:lnSpc>
                <a:spcPts val="6200"/>
              </a:lnSpc>
            </a:pPr>
            <a:r>
              <a:rPr lang="en-US" sz="6200" spc="124">
                <a:solidFill>
                  <a:srgbClr val="FF8FE6"/>
                </a:solidFill>
                <a:latin typeface="Montserrat Classic Bold"/>
              </a:rPr>
              <a:t>COMPONENT WLAN</a:t>
            </a:r>
          </a:p>
        </p:txBody>
      </p:sp>
      <p:sp>
        <p:nvSpPr>
          <p:cNvPr name="TextBox 4" id="4"/>
          <p:cNvSpPr txBox="true"/>
          <p:nvPr/>
        </p:nvSpPr>
        <p:spPr>
          <a:xfrm rot="0">
            <a:off x="1802756" y="4317076"/>
            <a:ext cx="13031131" cy="2899410"/>
          </a:xfrm>
          <a:prstGeom prst="rect">
            <a:avLst/>
          </a:prstGeom>
        </p:spPr>
        <p:txBody>
          <a:bodyPr anchor="t" rtlCol="false" tIns="0" lIns="0" bIns="0" rIns="0">
            <a:spAutoFit/>
          </a:bodyPr>
          <a:lstStyle/>
          <a:p>
            <a:pPr marL="842007" indent="-421003" lvl="1">
              <a:lnSpc>
                <a:spcPts val="5849"/>
              </a:lnSpc>
              <a:buFont typeface="Arial"/>
              <a:buChar char="•"/>
            </a:pPr>
            <a:r>
              <a:rPr lang="en-US" sz="3899" spc="194">
                <a:solidFill>
                  <a:srgbClr val="52DDD4"/>
                </a:solidFill>
                <a:latin typeface="Montserrat Classic Bold"/>
              </a:rPr>
              <a:t>Wi-Fi</a:t>
            </a:r>
          </a:p>
          <a:p>
            <a:pPr marL="842007" indent="-421003" lvl="1">
              <a:lnSpc>
                <a:spcPts val="5849"/>
              </a:lnSpc>
              <a:buFont typeface="Arial"/>
              <a:buChar char="•"/>
            </a:pPr>
            <a:r>
              <a:rPr lang="en-US" sz="3899" spc="194">
                <a:solidFill>
                  <a:srgbClr val="52DDD4"/>
                </a:solidFill>
                <a:latin typeface="Montserrat Classic Bold"/>
              </a:rPr>
              <a:t>Wi-Fi Access Point</a:t>
            </a:r>
          </a:p>
          <a:p>
            <a:pPr marL="842007" indent="-421003" lvl="1">
              <a:lnSpc>
                <a:spcPts val="5849"/>
              </a:lnSpc>
              <a:buFont typeface="Arial"/>
              <a:buChar char="•"/>
            </a:pPr>
            <a:r>
              <a:rPr lang="en-US" sz="3899" spc="194">
                <a:solidFill>
                  <a:srgbClr val="52DDD4"/>
                </a:solidFill>
                <a:latin typeface="Montserrat Classic Bold"/>
              </a:rPr>
              <a:t>Wi-Fi Adapters</a:t>
            </a:r>
          </a:p>
          <a:p>
            <a:pPr>
              <a:lnSpc>
                <a:spcPts val="584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770875" y="485629"/>
            <a:ext cx="10746249" cy="9315742"/>
          </a:xfrm>
          <a:prstGeom prst="rect">
            <a:avLst/>
          </a:prstGeom>
        </p:spPr>
      </p:pic>
    </p:spTree>
  </p:cSld>
  <p:clrMapOvr>
    <a:masterClrMapping/>
  </p:clrMapOvr>
</p:sld>
</file>

<file path=ppt/slides/slide17.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14553385" cy="824230"/>
          </a:xfrm>
          <a:prstGeom prst="rect">
            <a:avLst/>
          </a:prstGeom>
        </p:spPr>
        <p:txBody>
          <a:bodyPr anchor="t" rtlCol="false" tIns="0" lIns="0" bIns="0" rIns="0">
            <a:spAutoFit/>
          </a:bodyPr>
          <a:lstStyle/>
          <a:p>
            <a:pPr>
              <a:lnSpc>
                <a:spcPts val="6200"/>
              </a:lnSpc>
            </a:pPr>
            <a:r>
              <a:rPr lang="en-US" sz="6200" spc="124">
                <a:solidFill>
                  <a:srgbClr val="FF8FE6"/>
                </a:solidFill>
                <a:latin typeface="Montserrat Classic Bold"/>
              </a:rPr>
              <a:t>WIDE AREA NETWORK</a:t>
            </a:r>
          </a:p>
        </p:txBody>
      </p:sp>
      <p:sp>
        <p:nvSpPr>
          <p:cNvPr name="TextBox 4" id="4"/>
          <p:cNvSpPr txBox="true"/>
          <p:nvPr/>
        </p:nvSpPr>
        <p:spPr>
          <a:xfrm rot="0">
            <a:off x="1802756" y="3125314"/>
            <a:ext cx="13031131" cy="3213735"/>
          </a:xfrm>
          <a:prstGeom prst="rect">
            <a:avLst/>
          </a:prstGeom>
        </p:spPr>
        <p:txBody>
          <a:bodyPr anchor="t" rtlCol="false" tIns="0" lIns="0" bIns="0" rIns="0">
            <a:spAutoFit/>
          </a:bodyPr>
          <a:lstStyle/>
          <a:p>
            <a:pPr>
              <a:lnSpc>
                <a:spcPts val="5100"/>
              </a:lnSpc>
            </a:pPr>
            <a:r>
              <a:rPr lang="en-US" sz="3400" spc="170">
                <a:solidFill>
                  <a:srgbClr val="52DDD4"/>
                </a:solidFill>
                <a:latin typeface="Montserrat Classic Bold"/>
              </a:rPr>
              <a:t>WAN is a type of computer network that connects computers over a large geographical distance through a shared communication path. It is not restrained to a single location but extends over many locations.</a:t>
            </a: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67307" y="2624063"/>
            <a:ext cx="14553385" cy="824230"/>
          </a:xfrm>
          <a:prstGeom prst="rect">
            <a:avLst/>
          </a:prstGeom>
        </p:spPr>
        <p:txBody>
          <a:bodyPr anchor="t" rtlCol="false" tIns="0" lIns="0" bIns="0" rIns="0">
            <a:spAutoFit/>
          </a:bodyPr>
          <a:lstStyle/>
          <a:p>
            <a:pPr>
              <a:lnSpc>
                <a:spcPts val="6200"/>
              </a:lnSpc>
            </a:pPr>
            <a:r>
              <a:rPr lang="en-US" sz="6200" spc="124">
                <a:solidFill>
                  <a:srgbClr val="FF8FE6"/>
                </a:solidFill>
                <a:latin typeface="Montserrat Classic Bold"/>
              </a:rPr>
              <a:t>COMPONENT WAN</a:t>
            </a:r>
          </a:p>
        </p:txBody>
      </p:sp>
      <p:sp>
        <p:nvSpPr>
          <p:cNvPr name="TextBox 4" id="4"/>
          <p:cNvSpPr txBox="true"/>
          <p:nvPr/>
        </p:nvSpPr>
        <p:spPr>
          <a:xfrm rot="0">
            <a:off x="1510610" y="4229343"/>
            <a:ext cx="16777390" cy="2049863"/>
          </a:xfrm>
          <a:prstGeom prst="rect">
            <a:avLst/>
          </a:prstGeom>
        </p:spPr>
        <p:txBody>
          <a:bodyPr anchor="t" rtlCol="false" tIns="0" lIns="0" bIns="0" rIns="0">
            <a:spAutoFit/>
          </a:bodyPr>
          <a:lstStyle/>
          <a:p>
            <a:pPr marL="798360" indent="-399180" lvl="1">
              <a:lnSpc>
                <a:spcPts val="5546"/>
              </a:lnSpc>
              <a:buFont typeface="Arial"/>
              <a:buChar char="•"/>
            </a:pPr>
            <a:r>
              <a:rPr lang="en-US" sz="3697" spc="73">
                <a:solidFill>
                  <a:srgbClr val="52DDD4"/>
                </a:solidFill>
                <a:latin typeface="Montserrat Classic Bold"/>
              </a:rPr>
              <a:t>Routers, Switches and Modems (Edge Device)</a:t>
            </a:r>
          </a:p>
          <a:p>
            <a:pPr marL="798360" indent="-399180" lvl="1">
              <a:lnSpc>
                <a:spcPts val="5546"/>
              </a:lnSpc>
              <a:buFont typeface="Arial"/>
              <a:buChar char="•"/>
            </a:pPr>
            <a:r>
              <a:rPr lang="en-US" sz="3697" spc="73">
                <a:solidFill>
                  <a:srgbClr val="52DDD4"/>
                </a:solidFill>
                <a:latin typeface="Montserrat Classic Bold"/>
              </a:rPr>
              <a:t>Connecting Media (Fiber, Wireless, Microwave or Satellite)</a:t>
            </a:r>
          </a:p>
          <a:p>
            <a:pPr marL="798360" indent="-399180" lvl="1">
              <a:lnSpc>
                <a:spcPts val="5546"/>
              </a:lnSpc>
              <a:buFont typeface="Arial"/>
              <a:buChar char="•"/>
            </a:pPr>
            <a:r>
              <a:rPr lang="en-US" sz="3697" spc="73">
                <a:solidFill>
                  <a:srgbClr val="52DDD4"/>
                </a:solidFill>
                <a:latin typeface="Montserrat Classic Bold"/>
              </a:rPr>
              <a:t>Customer Premises Equipment (CPE)</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214429" y="1028700"/>
            <a:ext cx="16230600" cy="8229600"/>
          </a:xfrm>
          <a:prstGeom prst="rect">
            <a:avLst/>
          </a:prstGeom>
          <a:solidFill>
            <a:srgbClr val="371A9F"/>
          </a:solidFill>
        </p:spPr>
      </p:sp>
      <p:pic>
        <p:nvPicPr>
          <p:cNvPr name="Picture 3" id="3"/>
          <p:cNvPicPr>
            <a:picLocks noChangeAspect="true"/>
          </p:cNvPicPr>
          <p:nvPr/>
        </p:nvPicPr>
        <p:blipFill>
          <a:blip r:embed="rId2"/>
          <a:srcRect l="0" t="0" r="0" b="0"/>
          <a:stretch>
            <a:fillRect/>
          </a:stretch>
        </p:blipFill>
        <p:spPr>
          <a:xfrm flipH="false" flipV="false" rot="0">
            <a:off x="2362706" y="3366156"/>
            <a:ext cx="9965791" cy="5794396"/>
          </a:xfrm>
          <a:prstGeom prst="rect">
            <a:avLst/>
          </a:prstGeom>
        </p:spPr>
      </p:pic>
      <p:sp>
        <p:nvSpPr>
          <p:cNvPr name="TextBox 4" id="4"/>
          <p:cNvSpPr txBox="true"/>
          <p:nvPr/>
        </p:nvSpPr>
        <p:spPr>
          <a:xfrm rot="0">
            <a:off x="1897610" y="1388372"/>
            <a:ext cx="14553385" cy="824230"/>
          </a:xfrm>
          <a:prstGeom prst="rect">
            <a:avLst/>
          </a:prstGeom>
        </p:spPr>
        <p:txBody>
          <a:bodyPr anchor="t" rtlCol="false" tIns="0" lIns="0" bIns="0" rIns="0">
            <a:spAutoFit/>
          </a:bodyPr>
          <a:lstStyle/>
          <a:p>
            <a:pPr>
              <a:lnSpc>
                <a:spcPts val="6200"/>
              </a:lnSpc>
            </a:pPr>
            <a:r>
              <a:rPr lang="en-US" sz="6200" spc="124">
                <a:solidFill>
                  <a:srgbClr val="FF8FE6"/>
                </a:solidFill>
                <a:latin typeface="Montserrat Classic Bold"/>
              </a:rPr>
              <a:t>COMPONENT WAN</a:t>
            </a:r>
          </a:p>
        </p:txBody>
      </p:sp>
      <p:sp>
        <p:nvSpPr>
          <p:cNvPr name="TextBox 5" id="5"/>
          <p:cNvSpPr txBox="true"/>
          <p:nvPr/>
        </p:nvSpPr>
        <p:spPr>
          <a:xfrm rot="0">
            <a:off x="1214429" y="2496205"/>
            <a:ext cx="14553385" cy="669926"/>
          </a:xfrm>
          <a:prstGeom prst="rect">
            <a:avLst/>
          </a:prstGeom>
        </p:spPr>
        <p:txBody>
          <a:bodyPr anchor="t" rtlCol="false" tIns="0" lIns="0" bIns="0" rIns="0">
            <a:spAutoFit/>
          </a:bodyPr>
          <a:lstStyle/>
          <a:p>
            <a:pPr marL="1079507" indent="-539754" lvl="1">
              <a:lnSpc>
                <a:spcPts val="5000"/>
              </a:lnSpc>
              <a:buFont typeface="Arial"/>
              <a:buChar char="•"/>
            </a:pPr>
            <a:r>
              <a:rPr lang="en-US" sz="5000" spc="100">
                <a:solidFill>
                  <a:srgbClr val="52DDD4"/>
                </a:solidFill>
                <a:latin typeface="Montserrat Classic Bold"/>
              </a:rPr>
              <a:t>Backbone network</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371A9F"/>
        </a:solidFill>
      </p:bgPr>
    </p:bg>
    <p:spTree>
      <p:nvGrpSpPr>
        <p:cNvPr id="1" name=""/>
        <p:cNvGrpSpPr/>
        <p:nvPr/>
      </p:nvGrpSpPr>
      <p:grpSpPr>
        <a:xfrm>
          <a:off x="0" y="0"/>
          <a:ext cx="0" cy="0"/>
          <a:chOff x="0" y="0"/>
          <a:chExt cx="0" cy="0"/>
        </a:xfrm>
      </p:grpSpPr>
      <p:sp>
        <p:nvSpPr>
          <p:cNvPr name="TextBox 2" id="2"/>
          <p:cNvSpPr txBox="true"/>
          <p:nvPr/>
        </p:nvSpPr>
        <p:spPr>
          <a:xfrm rot="0">
            <a:off x="1028700" y="1313965"/>
            <a:ext cx="8643055" cy="1296655"/>
          </a:xfrm>
          <a:prstGeom prst="rect">
            <a:avLst/>
          </a:prstGeom>
        </p:spPr>
        <p:txBody>
          <a:bodyPr anchor="t" rtlCol="false" tIns="0" lIns="0" bIns="0" rIns="0">
            <a:spAutoFit/>
          </a:bodyPr>
          <a:lstStyle/>
          <a:p>
            <a:pPr>
              <a:lnSpc>
                <a:spcPts val="9799"/>
              </a:lnSpc>
            </a:pPr>
            <a:r>
              <a:rPr lang="en-US" sz="9799" spc="195">
                <a:solidFill>
                  <a:srgbClr val="FF8FE6"/>
                </a:solidFill>
                <a:latin typeface="Montserrat Classic Bold"/>
              </a:rPr>
              <a:t>TKJ Team</a:t>
            </a:r>
          </a:p>
        </p:txBody>
      </p:sp>
      <p:sp>
        <p:nvSpPr>
          <p:cNvPr name="TextBox 3" id="3"/>
          <p:cNvSpPr txBox="true"/>
          <p:nvPr/>
        </p:nvSpPr>
        <p:spPr>
          <a:xfrm rot="0">
            <a:off x="1028700" y="3124970"/>
            <a:ext cx="7195258" cy="982726"/>
          </a:xfrm>
          <a:prstGeom prst="rect">
            <a:avLst/>
          </a:prstGeom>
        </p:spPr>
        <p:txBody>
          <a:bodyPr anchor="t" rtlCol="false" tIns="0" lIns="0" bIns="0" rIns="0">
            <a:spAutoFit/>
          </a:bodyPr>
          <a:lstStyle/>
          <a:p>
            <a:pPr>
              <a:lnSpc>
                <a:spcPts val="3841"/>
              </a:lnSpc>
            </a:pPr>
            <a:r>
              <a:rPr lang="en-US" sz="3400" spc="170">
                <a:solidFill>
                  <a:srgbClr val="52DDD4"/>
                </a:solidFill>
                <a:latin typeface="Montserrat Classic Bold"/>
              </a:rPr>
              <a:t>The people behind this presentation</a:t>
            </a:r>
          </a:p>
        </p:txBody>
      </p:sp>
      <p:sp>
        <p:nvSpPr>
          <p:cNvPr name="TextBox 4" id="4"/>
          <p:cNvSpPr txBox="true"/>
          <p:nvPr/>
        </p:nvSpPr>
        <p:spPr>
          <a:xfrm rot="0">
            <a:off x="1028700" y="4832665"/>
            <a:ext cx="7195258" cy="523875"/>
          </a:xfrm>
          <a:prstGeom prst="rect">
            <a:avLst/>
          </a:prstGeom>
        </p:spPr>
        <p:txBody>
          <a:bodyPr anchor="t" rtlCol="false" tIns="0" lIns="0" bIns="0" rIns="0">
            <a:spAutoFit/>
          </a:bodyPr>
          <a:lstStyle/>
          <a:p>
            <a:pPr>
              <a:lnSpc>
                <a:spcPts val="4200"/>
              </a:lnSpc>
            </a:pPr>
          </a:p>
        </p:txBody>
      </p:sp>
      <p:sp>
        <p:nvSpPr>
          <p:cNvPr name="TextBox 5" id="5"/>
          <p:cNvSpPr txBox="true"/>
          <p:nvPr/>
        </p:nvSpPr>
        <p:spPr>
          <a:xfrm rot="0">
            <a:off x="1028700" y="5226158"/>
            <a:ext cx="7195258" cy="471805"/>
          </a:xfrm>
          <a:prstGeom prst="rect">
            <a:avLst/>
          </a:prstGeom>
        </p:spPr>
        <p:txBody>
          <a:bodyPr anchor="t" rtlCol="false" tIns="0" lIns="0" bIns="0" rIns="0">
            <a:spAutoFit/>
          </a:bodyPr>
          <a:lstStyle/>
          <a:p>
            <a:pPr>
              <a:lnSpc>
                <a:spcPts val="3919"/>
              </a:lnSpc>
            </a:pPr>
          </a:p>
        </p:txBody>
      </p:sp>
      <p:sp>
        <p:nvSpPr>
          <p:cNvPr name="TextBox 6" id="6"/>
          <p:cNvSpPr txBox="true"/>
          <p:nvPr/>
        </p:nvSpPr>
        <p:spPr>
          <a:xfrm rot="0">
            <a:off x="1028700" y="6027852"/>
            <a:ext cx="11640997" cy="625396"/>
          </a:xfrm>
          <a:prstGeom prst="rect">
            <a:avLst/>
          </a:prstGeom>
        </p:spPr>
        <p:txBody>
          <a:bodyPr anchor="t" rtlCol="false" tIns="0" lIns="0" bIns="0" rIns="0">
            <a:spAutoFit/>
          </a:bodyPr>
          <a:lstStyle/>
          <a:p>
            <a:pPr>
              <a:lnSpc>
                <a:spcPts val="5045"/>
              </a:lnSpc>
            </a:pPr>
            <a:r>
              <a:rPr lang="en-US" sz="3603" spc="324">
                <a:solidFill>
                  <a:srgbClr val="FF8FE6"/>
                </a:solidFill>
                <a:latin typeface="Montserrat Classic"/>
              </a:rPr>
              <a:t>GASTIADIRIJAL NAUFALDY KESTIYANTO</a:t>
            </a:r>
          </a:p>
        </p:txBody>
      </p:sp>
      <p:sp>
        <p:nvSpPr>
          <p:cNvPr name="TextBox 7" id="7"/>
          <p:cNvSpPr txBox="true"/>
          <p:nvPr/>
        </p:nvSpPr>
        <p:spPr>
          <a:xfrm rot="0">
            <a:off x="1028700" y="7015132"/>
            <a:ext cx="8643055" cy="576207"/>
          </a:xfrm>
          <a:prstGeom prst="rect">
            <a:avLst/>
          </a:prstGeom>
        </p:spPr>
        <p:txBody>
          <a:bodyPr anchor="t" rtlCol="false" tIns="0" lIns="0" bIns="0" rIns="0">
            <a:spAutoFit/>
          </a:bodyPr>
          <a:lstStyle/>
          <a:p>
            <a:pPr>
              <a:lnSpc>
                <a:spcPts val="4708"/>
              </a:lnSpc>
            </a:pPr>
            <a:r>
              <a:rPr lang="en-US" sz="3363">
                <a:solidFill>
                  <a:srgbClr val="52DDD4"/>
                </a:solidFill>
                <a:latin typeface="Montserrat Light"/>
              </a:rPr>
              <a:t>Absent 10</a:t>
            </a:r>
          </a:p>
        </p:txBody>
      </p:sp>
      <p:sp>
        <p:nvSpPr>
          <p:cNvPr name="TextBox 8" id="8"/>
          <p:cNvSpPr txBox="true"/>
          <p:nvPr/>
        </p:nvSpPr>
        <p:spPr>
          <a:xfrm rot="0">
            <a:off x="1028700" y="8015177"/>
            <a:ext cx="8643055" cy="625396"/>
          </a:xfrm>
          <a:prstGeom prst="rect">
            <a:avLst/>
          </a:prstGeom>
        </p:spPr>
        <p:txBody>
          <a:bodyPr anchor="t" rtlCol="false" tIns="0" lIns="0" bIns="0" rIns="0">
            <a:spAutoFit/>
          </a:bodyPr>
          <a:lstStyle/>
          <a:p>
            <a:pPr>
              <a:lnSpc>
                <a:spcPts val="5045"/>
              </a:lnSpc>
            </a:pPr>
            <a:r>
              <a:rPr lang="en-US" sz="3603" spc="324">
                <a:solidFill>
                  <a:srgbClr val="FF8FE6"/>
                </a:solidFill>
                <a:latin typeface="Montserrat Classic"/>
              </a:rPr>
              <a:t>SRI KRESNA MAHA DEWA</a:t>
            </a:r>
          </a:p>
        </p:txBody>
      </p:sp>
      <p:sp>
        <p:nvSpPr>
          <p:cNvPr name="TextBox 9" id="9"/>
          <p:cNvSpPr txBox="true"/>
          <p:nvPr/>
        </p:nvSpPr>
        <p:spPr>
          <a:xfrm rot="0">
            <a:off x="1028700" y="8682093"/>
            <a:ext cx="8643055" cy="576207"/>
          </a:xfrm>
          <a:prstGeom prst="rect">
            <a:avLst/>
          </a:prstGeom>
        </p:spPr>
        <p:txBody>
          <a:bodyPr anchor="t" rtlCol="false" tIns="0" lIns="0" bIns="0" rIns="0">
            <a:spAutoFit/>
          </a:bodyPr>
          <a:lstStyle/>
          <a:p>
            <a:pPr>
              <a:lnSpc>
                <a:spcPts val="4708"/>
              </a:lnSpc>
            </a:pPr>
            <a:r>
              <a:rPr lang="en-US" sz="3363">
                <a:solidFill>
                  <a:srgbClr val="52DDD4"/>
                </a:solidFill>
                <a:latin typeface="Montserrat Light"/>
              </a:rPr>
              <a:t>Absent 25</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857398" y="331736"/>
            <a:ext cx="12573205" cy="9623528"/>
          </a:xfrm>
          <a:prstGeom prst="rect">
            <a:avLst/>
          </a:prstGeom>
        </p:spPr>
      </p:pic>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178522" y="376954"/>
            <a:ext cx="13930955" cy="9533092"/>
          </a:xfrm>
          <a:prstGeom prst="rect">
            <a:avLst/>
          </a:prstGeom>
        </p:spPr>
      </p:pic>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4719100" y="718600"/>
            <a:ext cx="8849800" cy="8849800"/>
          </a:xfrm>
          <a:prstGeom prst="rect">
            <a:avLst/>
          </a:prstGeom>
        </p:spPr>
      </p:pic>
    </p:spTree>
  </p:cSld>
  <p:clrMapOvr>
    <a:masterClrMapping/>
  </p:clrMapOvr>
</p:sld>
</file>

<file path=ppt/slides/slide23.xml><?xml version="1.0" encoding="utf-8"?>
<p:sld xmlns:p="http://schemas.openxmlformats.org/presentationml/2006/main" xmlns:a="http://schemas.openxmlformats.org/drawingml/2006/main">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3917721" y="2103124"/>
            <a:ext cx="3657600" cy="6538075"/>
          </a:xfrm>
          <a:prstGeom prst="rect">
            <a:avLst/>
          </a:prstGeom>
          <a:solidFill>
            <a:srgbClr val="FF8FE6"/>
          </a:solidFill>
        </p:spPr>
      </p:sp>
      <p:sp>
        <p:nvSpPr>
          <p:cNvPr name="TextBox 3" id="3"/>
          <p:cNvSpPr txBox="true"/>
          <p:nvPr/>
        </p:nvSpPr>
        <p:spPr>
          <a:xfrm rot="0">
            <a:off x="8833312" y="4265084"/>
            <a:ext cx="6813564" cy="2079626"/>
          </a:xfrm>
          <a:prstGeom prst="rect">
            <a:avLst/>
          </a:prstGeom>
        </p:spPr>
        <p:txBody>
          <a:bodyPr anchor="t" rtlCol="false" tIns="0" lIns="0" bIns="0" rIns="0">
            <a:spAutoFit/>
          </a:bodyPr>
          <a:lstStyle/>
          <a:p>
            <a:pPr algn="ctr">
              <a:lnSpc>
                <a:spcPts val="8000"/>
              </a:lnSpc>
            </a:pPr>
            <a:r>
              <a:rPr lang="en-US" sz="8000" spc="160">
                <a:solidFill>
                  <a:srgbClr val="FF8FE6"/>
                </a:solidFill>
                <a:latin typeface="Montserrat Classic"/>
              </a:rPr>
              <a:t>NETWORK</a:t>
            </a:r>
          </a:p>
          <a:p>
            <a:pPr algn="ctr">
              <a:lnSpc>
                <a:spcPts val="8000"/>
              </a:lnSpc>
            </a:pPr>
            <a:r>
              <a:rPr lang="en-US" sz="8000" spc="160">
                <a:solidFill>
                  <a:srgbClr val="FF8FE6"/>
                </a:solidFill>
                <a:latin typeface="Montserrat Classic"/>
              </a:rPr>
              <a:t>TOPOLOGY</a:t>
            </a:r>
          </a:p>
        </p:txBody>
      </p:sp>
    </p:spTree>
  </p:cSld>
  <p:clrMapOvr>
    <a:masterClrMapping/>
  </p:clrMapOvr>
</p:sld>
</file>

<file path=ppt/slides/slide24.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2334401"/>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Network Topology</a:t>
            </a:r>
          </a:p>
        </p:txBody>
      </p:sp>
      <p:sp>
        <p:nvSpPr>
          <p:cNvPr name="TextBox 4" id="4"/>
          <p:cNvSpPr txBox="true"/>
          <p:nvPr/>
        </p:nvSpPr>
        <p:spPr>
          <a:xfrm rot="0">
            <a:off x="1802756" y="3804672"/>
            <a:ext cx="15148854" cy="3724276"/>
          </a:xfrm>
          <a:prstGeom prst="rect">
            <a:avLst/>
          </a:prstGeom>
        </p:spPr>
        <p:txBody>
          <a:bodyPr anchor="t" rtlCol="false" tIns="0" lIns="0" bIns="0" rIns="0">
            <a:spAutoFit/>
          </a:bodyPr>
          <a:lstStyle/>
          <a:p>
            <a:pPr>
              <a:lnSpc>
                <a:spcPts val="5999"/>
              </a:lnSpc>
            </a:pPr>
            <a:r>
              <a:rPr lang="en-US" sz="3999" spc="199">
                <a:solidFill>
                  <a:srgbClr val="52DDD4"/>
                </a:solidFill>
                <a:latin typeface="Montserrat Classic Bold"/>
              </a:rPr>
              <a:t>Topology defines the structure of the network of how all the components are interconnected to each other. There are two types of topology: </a:t>
            </a:r>
          </a:p>
          <a:p>
            <a:pPr marL="863596" indent="-431798" lvl="1">
              <a:lnSpc>
                <a:spcPts val="5999"/>
              </a:lnSpc>
              <a:buFont typeface="Arial"/>
              <a:buChar char="•"/>
            </a:pPr>
            <a:r>
              <a:rPr lang="en-US" sz="3999" spc="199">
                <a:solidFill>
                  <a:srgbClr val="52DDD4"/>
                </a:solidFill>
                <a:latin typeface="Montserrat Classic Bold"/>
              </a:rPr>
              <a:t>Physical topology. </a:t>
            </a:r>
          </a:p>
          <a:p>
            <a:pPr marL="863598" indent="-431799" lvl="1">
              <a:lnSpc>
                <a:spcPts val="5999"/>
              </a:lnSpc>
              <a:buFont typeface="Arial"/>
              <a:buChar char="•"/>
            </a:pPr>
            <a:r>
              <a:rPr lang="en-US" sz="3999" spc="199">
                <a:solidFill>
                  <a:srgbClr val="52DDD4"/>
                </a:solidFill>
                <a:latin typeface="Montserrat Classic Bold"/>
              </a:rPr>
              <a:t>Logical topology.</a:t>
            </a:r>
          </a:p>
        </p:txBody>
      </p:sp>
    </p:spTree>
  </p:cSld>
  <p:clrMapOvr>
    <a:masterClrMapping/>
  </p:clrMapOvr>
</p:sld>
</file>

<file path=ppt/slides/slide25.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949714" y="2659841"/>
            <a:ext cx="1484730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Physical &amp; Logical Topology</a:t>
            </a:r>
          </a:p>
        </p:txBody>
      </p:sp>
      <p:sp>
        <p:nvSpPr>
          <p:cNvPr name="TextBox 4" id="4"/>
          <p:cNvSpPr txBox="true"/>
          <p:nvPr/>
        </p:nvSpPr>
        <p:spPr>
          <a:xfrm rot="0">
            <a:off x="1949714" y="3949065"/>
            <a:ext cx="14847301" cy="3084195"/>
          </a:xfrm>
          <a:prstGeom prst="rect">
            <a:avLst/>
          </a:prstGeom>
        </p:spPr>
        <p:txBody>
          <a:bodyPr anchor="t" rtlCol="false" tIns="0" lIns="0" bIns="0" rIns="0">
            <a:spAutoFit/>
          </a:bodyPr>
          <a:lstStyle/>
          <a:p>
            <a:pPr>
              <a:lnSpc>
                <a:spcPts val="4800"/>
              </a:lnSpc>
            </a:pPr>
            <a:r>
              <a:rPr lang="en-US" sz="4800" spc="96">
                <a:solidFill>
                  <a:srgbClr val="52DDD4"/>
                </a:solidFill>
                <a:latin typeface="Montserrat Classic Bold"/>
              </a:rPr>
              <a:t>Physical topology is the placement of various network components (location of devices and cabling), whereas logical topology describes how data flows in the network. The visuals from these topology will look identical.</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10287000" y="4387017"/>
            <a:ext cx="8001000" cy="5900179"/>
          </a:xfrm>
          <a:prstGeom prst="rect">
            <a:avLst/>
          </a:prstGeom>
        </p:spPr>
      </p:pic>
      <p:grpSp>
        <p:nvGrpSpPr>
          <p:cNvPr name="Group 4" id="4"/>
          <p:cNvGrpSpPr/>
          <p:nvPr/>
        </p:nvGrpSpPr>
        <p:grpSpPr>
          <a:xfrm rot="0">
            <a:off x="1999834" y="2042359"/>
            <a:ext cx="7153691" cy="3304540"/>
            <a:chOff x="0" y="0"/>
            <a:chExt cx="9538255" cy="44060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Bus Topology</a:t>
              </a:r>
            </a:p>
          </p:txBody>
        </p:sp>
        <p:sp>
          <p:nvSpPr>
            <p:cNvPr name="TextBox 6" id="6"/>
            <p:cNvSpPr txBox="true"/>
            <p:nvPr/>
          </p:nvSpPr>
          <p:spPr>
            <a:xfrm rot="0">
              <a:off x="0" y="1794002"/>
              <a:ext cx="9538255" cy="2612051"/>
            </a:xfrm>
            <a:prstGeom prst="rect">
              <a:avLst/>
            </a:prstGeom>
          </p:spPr>
          <p:txBody>
            <a:bodyPr anchor="t" rtlCol="false" tIns="0" lIns="0" bIns="0" rIns="0">
              <a:spAutoFit/>
            </a:bodyPr>
            <a:lstStyle/>
            <a:p>
              <a:pPr>
                <a:lnSpc>
                  <a:spcPts val="3841"/>
                </a:lnSpc>
              </a:pPr>
              <a:r>
                <a:rPr lang="en-US" sz="3400" spc="170">
                  <a:solidFill>
                    <a:srgbClr val="371A9F"/>
                  </a:solidFill>
                  <a:latin typeface="Montserrat Classic Bold"/>
                </a:rPr>
                <a:t>Network setup where each computer and network device is connected to a single cable or </a:t>
              </a:r>
              <a:r>
                <a:rPr lang="en-US" sz="3400" spc="170">
                  <a:solidFill>
                    <a:srgbClr val="371A9F"/>
                  </a:solidFill>
                  <a:latin typeface="Montserrat Classic Bold"/>
                </a:rPr>
                <a:t>backbone</a:t>
              </a:r>
              <a:r>
                <a:rPr lang="en-US" sz="3400" spc="170">
                  <a:solidFill>
                    <a:srgbClr val="371A9F"/>
                  </a:solidFill>
                  <a:latin typeface="Montserrat Classic Bold"/>
                </a:rPr>
                <a:t>.</a:t>
              </a:r>
            </a:p>
          </p:txBody>
        </p:sp>
      </p:grpSp>
    </p:spTree>
  </p:cSld>
  <p:clrMapOvr>
    <a:masterClrMapping/>
  </p:clrMapOvr>
</p:sld>
</file>

<file path=ppt/slides/slide27.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Advantages</a:t>
            </a:r>
          </a:p>
        </p:txBody>
      </p:sp>
      <p:sp>
        <p:nvSpPr>
          <p:cNvPr name="TextBox 4" id="4"/>
          <p:cNvSpPr txBox="true"/>
          <p:nvPr/>
        </p:nvSpPr>
        <p:spPr>
          <a:xfrm rot="0">
            <a:off x="1802756" y="3032879"/>
            <a:ext cx="13031131" cy="2527935"/>
          </a:xfrm>
          <a:prstGeom prst="rect">
            <a:avLst/>
          </a:prstGeom>
        </p:spPr>
        <p:txBody>
          <a:bodyPr anchor="t" rtlCol="false" tIns="0" lIns="0" bIns="0" rIns="0">
            <a:spAutoFit/>
          </a:bodyPr>
          <a:lstStyle/>
          <a:p>
            <a:pPr marL="734059" indent="-367030" lvl="1">
              <a:lnSpc>
                <a:spcPts val="5099"/>
              </a:lnSpc>
              <a:buFont typeface="Arial"/>
              <a:buChar char="•"/>
            </a:pPr>
            <a:r>
              <a:rPr lang="en-US" sz="3399" spc="169">
                <a:solidFill>
                  <a:srgbClr val="52DDD4"/>
                </a:solidFill>
                <a:latin typeface="Montserrat Classic Bold"/>
              </a:rPr>
              <a:t>Low-cost cable</a:t>
            </a:r>
          </a:p>
          <a:p>
            <a:pPr marL="734059" indent="-367030" lvl="1">
              <a:lnSpc>
                <a:spcPts val="5099"/>
              </a:lnSpc>
              <a:buFont typeface="Arial"/>
              <a:buChar char="•"/>
            </a:pPr>
            <a:r>
              <a:rPr lang="en-US" sz="3399" spc="169">
                <a:solidFill>
                  <a:srgbClr val="52DDD4"/>
                </a:solidFill>
                <a:latin typeface="Montserrat Classic Bold"/>
              </a:rPr>
              <a:t>Moderate data speeds</a:t>
            </a:r>
          </a:p>
          <a:p>
            <a:pPr marL="734059" indent="-367030" lvl="1">
              <a:lnSpc>
                <a:spcPts val="5099"/>
              </a:lnSpc>
              <a:buFont typeface="Arial"/>
              <a:buChar char="•"/>
            </a:pPr>
            <a:r>
              <a:rPr lang="en-US" sz="3399" spc="169">
                <a:solidFill>
                  <a:srgbClr val="52DDD4"/>
                </a:solidFill>
                <a:latin typeface="Montserrat Classic Bold"/>
              </a:rPr>
              <a:t>Familiar technology</a:t>
            </a:r>
          </a:p>
          <a:p>
            <a:pPr marL="734060" indent="-367030" lvl="1">
              <a:lnSpc>
                <a:spcPts val="5100"/>
              </a:lnSpc>
              <a:buFont typeface="Arial"/>
              <a:buChar char="•"/>
            </a:pPr>
            <a:r>
              <a:rPr lang="en-US" sz="3400" spc="170">
                <a:solidFill>
                  <a:srgbClr val="52DDD4"/>
                </a:solidFill>
                <a:latin typeface="Montserrat Classic Bold"/>
              </a:rPr>
              <a:t>Limited failure</a:t>
            </a:r>
          </a:p>
        </p:txBody>
      </p:sp>
    </p:spTree>
  </p:cSld>
  <p:clrMapOvr>
    <a:masterClrMapping/>
  </p:clrMapOvr>
</p:sld>
</file>

<file path=ppt/slides/slide28.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Disadvantages</a:t>
            </a:r>
          </a:p>
        </p:txBody>
      </p:sp>
      <p:sp>
        <p:nvSpPr>
          <p:cNvPr name="TextBox 4" id="4"/>
          <p:cNvSpPr txBox="true"/>
          <p:nvPr/>
        </p:nvSpPr>
        <p:spPr>
          <a:xfrm rot="0">
            <a:off x="1802756" y="3032879"/>
            <a:ext cx="13031131" cy="3166110"/>
          </a:xfrm>
          <a:prstGeom prst="rect">
            <a:avLst/>
          </a:prstGeom>
        </p:spPr>
        <p:txBody>
          <a:bodyPr anchor="t" rtlCol="false" tIns="0" lIns="0" bIns="0" rIns="0">
            <a:spAutoFit/>
          </a:bodyPr>
          <a:lstStyle/>
          <a:p>
            <a:pPr marL="734059" indent="-367030" lvl="1">
              <a:lnSpc>
                <a:spcPts val="5099"/>
              </a:lnSpc>
              <a:buFont typeface="Arial"/>
              <a:buChar char="•"/>
            </a:pPr>
            <a:r>
              <a:rPr lang="en-US" sz="3399" spc="169">
                <a:solidFill>
                  <a:srgbClr val="52DDD4"/>
                </a:solidFill>
                <a:latin typeface="Montserrat Classic Bold"/>
              </a:rPr>
              <a:t>Extensive cabling</a:t>
            </a:r>
          </a:p>
          <a:p>
            <a:pPr marL="734059" indent="-367030" lvl="1">
              <a:lnSpc>
                <a:spcPts val="5099"/>
              </a:lnSpc>
              <a:buFont typeface="Arial"/>
              <a:buChar char="•"/>
            </a:pPr>
            <a:r>
              <a:rPr lang="en-US" sz="3399" spc="169">
                <a:solidFill>
                  <a:srgbClr val="52DDD4"/>
                </a:solidFill>
                <a:latin typeface="Montserrat Classic Bold"/>
              </a:rPr>
              <a:t>Difficult troubleshooting</a:t>
            </a:r>
          </a:p>
          <a:p>
            <a:pPr marL="734059" indent="-367030" lvl="1">
              <a:lnSpc>
                <a:spcPts val="5099"/>
              </a:lnSpc>
              <a:buFont typeface="Arial"/>
              <a:buChar char="•"/>
            </a:pPr>
            <a:r>
              <a:rPr lang="en-US" sz="3399" spc="169">
                <a:solidFill>
                  <a:srgbClr val="52DDD4"/>
                </a:solidFill>
                <a:latin typeface="Montserrat Classic Bold"/>
              </a:rPr>
              <a:t>Signal interference</a:t>
            </a:r>
          </a:p>
          <a:p>
            <a:pPr marL="734059" indent="-367030" lvl="1">
              <a:lnSpc>
                <a:spcPts val="5099"/>
              </a:lnSpc>
              <a:buFont typeface="Arial"/>
              <a:buChar char="•"/>
            </a:pPr>
            <a:r>
              <a:rPr lang="en-US" sz="3399" spc="169">
                <a:solidFill>
                  <a:srgbClr val="52DDD4"/>
                </a:solidFill>
                <a:latin typeface="Montserrat Classic Bold"/>
              </a:rPr>
              <a:t>Reconfiguration difficult</a:t>
            </a:r>
          </a:p>
          <a:p>
            <a:pPr marL="734060" indent="-367030" lvl="1">
              <a:lnSpc>
                <a:spcPts val="5100"/>
              </a:lnSpc>
              <a:buFont typeface="Arial"/>
              <a:buChar char="•"/>
            </a:pPr>
            <a:r>
              <a:rPr lang="en-US" sz="3400" spc="170">
                <a:solidFill>
                  <a:srgbClr val="52DDD4"/>
                </a:solidFill>
                <a:latin typeface="Montserrat Classic Bold"/>
              </a:rPr>
              <a:t>Attenuation</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10642" t="0" r="10642" b="0"/>
          <a:stretch>
            <a:fillRect/>
          </a:stretch>
        </p:blipFill>
        <p:spPr>
          <a:xfrm flipH="false" flipV="false" rot="0">
            <a:off x="10287000" y="3999647"/>
            <a:ext cx="8001000" cy="6932613"/>
          </a:xfrm>
          <a:prstGeom prst="rect">
            <a:avLst/>
          </a:prstGeom>
        </p:spPr>
      </p:pic>
      <p:grpSp>
        <p:nvGrpSpPr>
          <p:cNvPr name="Group 4" id="4"/>
          <p:cNvGrpSpPr/>
          <p:nvPr/>
        </p:nvGrpSpPr>
        <p:grpSpPr>
          <a:xfrm rot="0">
            <a:off x="1990309" y="1861602"/>
            <a:ext cx="7153691" cy="4276090"/>
            <a:chOff x="0" y="0"/>
            <a:chExt cx="9538255" cy="57014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Ring Topology</a:t>
              </a:r>
            </a:p>
          </p:txBody>
        </p:sp>
        <p:sp>
          <p:nvSpPr>
            <p:cNvPr name="TextBox 6" id="6"/>
            <p:cNvSpPr txBox="true"/>
            <p:nvPr/>
          </p:nvSpPr>
          <p:spPr>
            <a:xfrm rot="0">
              <a:off x="0" y="1794002"/>
              <a:ext cx="9538255" cy="3907451"/>
            </a:xfrm>
            <a:prstGeom prst="rect">
              <a:avLst/>
            </a:prstGeom>
          </p:spPr>
          <p:txBody>
            <a:bodyPr anchor="t" rtlCol="false" tIns="0" lIns="0" bIns="0" rIns="0">
              <a:spAutoFit/>
            </a:bodyPr>
            <a:lstStyle/>
            <a:p>
              <a:pPr>
                <a:lnSpc>
                  <a:spcPts val="3841"/>
                </a:lnSpc>
              </a:pPr>
              <a:r>
                <a:rPr lang="en-US" sz="3400" spc="170">
                  <a:solidFill>
                    <a:srgbClr val="371A9F"/>
                  </a:solidFill>
                  <a:latin typeface="Montserrat Classic Bold"/>
                </a:rPr>
                <a:t>Network architecture which devices are connected in a ring structure and send information to each other based on their ring node's of neighbour.</a:t>
              </a:r>
            </a:p>
          </p:txBody>
        </p:sp>
      </p:grpSp>
    </p:spTree>
  </p:cSld>
  <p:clrMapOvr>
    <a:masterClrMapping/>
  </p:clrMapOvr>
</p:sld>
</file>

<file path=ppt/slides/slide3.xml><?xml version="1.0" encoding="utf-8"?>
<p:sld xmlns:p="http://schemas.openxmlformats.org/presentationml/2006/main" xmlns:a="http://schemas.openxmlformats.org/drawingml/2006/main">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927542" y="3007594"/>
            <a:ext cx="7658903" cy="7615451"/>
          </a:xfrm>
          <a:prstGeom prst="rect">
            <a:avLst/>
          </a:prstGeom>
          <a:solidFill>
            <a:srgbClr val="FF8FE6"/>
          </a:solidFill>
        </p:spPr>
      </p:sp>
      <p:sp>
        <p:nvSpPr>
          <p:cNvPr name="AutoShape 3" id="3"/>
          <p:cNvSpPr/>
          <p:nvPr/>
        </p:nvSpPr>
        <p:spPr>
          <a:xfrm rot="0">
            <a:off x="978604" y="2346989"/>
            <a:ext cx="455468" cy="495300"/>
          </a:xfrm>
          <a:prstGeom prst="rect">
            <a:avLst/>
          </a:prstGeom>
          <a:solidFill>
            <a:srgbClr val="52DDD4"/>
          </a:solidFill>
        </p:spPr>
      </p:sp>
      <p:sp>
        <p:nvSpPr>
          <p:cNvPr name="TextBox 4" id="4"/>
          <p:cNvSpPr txBox="true"/>
          <p:nvPr/>
        </p:nvSpPr>
        <p:spPr>
          <a:xfrm rot="0">
            <a:off x="1906039" y="2170776"/>
            <a:ext cx="7079458" cy="762001"/>
          </a:xfrm>
          <a:prstGeom prst="rect">
            <a:avLst/>
          </a:prstGeom>
        </p:spPr>
        <p:txBody>
          <a:bodyPr anchor="t" rtlCol="false" tIns="0" lIns="0" bIns="0" rIns="0">
            <a:spAutoFit/>
          </a:bodyPr>
          <a:lstStyle/>
          <a:p>
            <a:pPr>
              <a:lnSpc>
                <a:spcPts val="6299"/>
              </a:lnSpc>
            </a:pPr>
            <a:r>
              <a:rPr lang="en-US" sz="4499" spc="404">
                <a:solidFill>
                  <a:srgbClr val="FF8FE6"/>
                </a:solidFill>
                <a:latin typeface="Montserrat Classic"/>
              </a:rPr>
              <a:t>NETWORK TYPE</a:t>
            </a:r>
          </a:p>
        </p:txBody>
      </p:sp>
      <p:sp>
        <p:nvSpPr>
          <p:cNvPr name="TextBox 5" id="5"/>
          <p:cNvSpPr txBox="true"/>
          <p:nvPr/>
        </p:nvSpPr>
        <p:spPr>
          <a:xfrm rot="0">
            <a:off x="1906039" y="2924938"/>
            <a:ext cx="7079458" cy="438785"/>
          </a:xfrm>
          <a:prstGeom prst="rect">
            <a:avLst/>
          </a:prstGeom>
        </p:spPr>
        <p:txBody>
          <a:bodyPr anchor="t" rtlCol="false" tIns="0" lIns="0" bIns="0" rIns="0">
            <a:spAutoFit/>
          </a:bodyPr>
          <a:lstStyle/>
          <a:p>
            <a:pPr>
              <a:lnSpc>
                <a:spcPts val="3640"/>
              </a:lnSpc>
            </a:pPr>
          </a:p>
        </p:txBody>
      </p:sp>
      <p:sp>
        <p:nvSpPr>
          <p:cNvPr name="AutoShape 6" id="6"/>
          <p:cNvSpPr/>
          <p:nvPr/>
        </p:nvSpPr>
        <p:spPr>
          <a:xfrm rot="0">
            <a:off x="978604" y="4697611"/>
            <a:ext cx="455468" cy="495300"/>
          </a:xfrm>
          <a:prstGeom prst="rect">
            <a:avLst/>
          </a:prstGeom>
          <a:solidFill>
            <a:srgbClr val="52DDD4"/>
          </a:solidFill>
        </p:spPr>
      </p:sp>
      <p:sp>
        <p:nvSpPr>
          <p:cNvPr name="TextBox 7" id="7"/>
          <p:cNvSpPr txBox="true"/>
          <p:nvPr/>
        </p:nvSpPr>
        <p:spPr>
          <a:xfrm rot="0">
            <a:off x="1906039" y="4516636"/>
            <a:ext cx="8078772" cy="771525"/>
          </a:xfrm>
          <a:prstGeom prst="rect">
            <a:avLst/>
          </a:prstGeom>
        </p:spPr>
        <p:txBody>
          <a:bodyPr anchor="t" rtlCol="false" tIns="0" lIns="0" bIns="0" rIns="0">
            <a:spAutoFit/>
          </a:bodyPr>
          <a:lstStyle/>
          <a:p>
            <a:pPr>
              <a:lnSpc>
                <a:spcPts val="6299"/>
              </a:lnSpc>
            </a:pPr>
            <a:r>
              <a:rPr lang="en-US" sz="4500" spc="405">
                <a:solidFill>
                  <a:srgbClr val="FF8FE6"/>
                </a:solidFill>
                <a:latin typeface="Montserrat Classic"/>
              </a:rPr>
              <a:t>NETWORK TOPOLOGY</a:t>
            </a:r>
          </a:p>
        </p:txBody>
      </p:sp>
      <p:sp>
        <p:nvSpPr>
          <p:cNvPr name="AutoShape 8" id="8"/>
          <p:cNvSpPr/>
          <p:nvPr/>
        </p:nvSpPr>
        <p:spPr>
          <a:xfrm rot="0">
            <a:off x="978604" y="7060979"/>
            <a:ext cx="455468" cy="495300"/>
          </a:xfrm>
          <a:prstGeom prst="rect">
            <a:avLst/>
          </a:prstGeom>
          <a:solidFill>
            <a:srgbClr val="52DDD4"/>
          </a:solidFill>
        </p:spPr>
      </p:sp>
      <p:sp>
        <p:nvSpPr>
          <p:cNvPr name="TextBox 9" id="9"/>
          <p:cNvSpPr txBox="true"/>
          <p:nvPr/>
        </p:nvSpPr>
        <p:spPr>
          <a:xfrm rot="0">
            <a:off x="1906039" y="6880004"/>
            <a:ext cx="7079458" cy="771525"/>
          </a:xfrm>
          <a:prstGeom prst="rect">
            <a:avLst/>
          </a:prstGeom>
        </p:spPr>
        <p:txBody>
          <a:bodyPr anchor="t" rtlCol="false" tIns="0" lIns="0" bIns="0" rIns="0">
            <a:spAutoFit/>
          </a:bodyPr>
          <a:lstStyle/>
          <a:p>
            <a:pPr>
              <a:lnSpc>
                <a:spcPts val="6299"/>
              </a:lnSpc>
            </a:pPr>
            <a:r>
              <a:rPr lang="en-US" sz="4500" spc="405">
                <a:solidFill>
                  <a:srgbClr val="FF8FE6"/>
                </a:solidFill>
                <a:latin typeface="Montserrat Classic"/>
              </a:rPr>
              <a:t>NETWORK DEVICES</a:t>
            </a:r>
          </a:p>
        </p:txBody>
      </p:sp>
      <p:grpSp>
        <p:nvGrpSpPr>
          <p:cNvPr name="Group 10" id="10"/>
          <p:cNvGrpSpPr/>
          <p:nvPr/>
        </p:nvGrpSpPr>
        <p:grpSpPr>
          <a:xfrm rot="0">
            <a:off x="11959464" y="7924430"/>
            <a:ext cx="5595058" cy="1686569"/>
            <a:chOff x="0" y="0"/>
            <a:chExt cx="7460077" cy="2248759"/>
          </a:xfrm>
        </p:grpSpPr>
        <p:sp>
          <p:nvSpPr>
            <p:cNvPr name="TextBox 11" id="11"/>
            <p:cNvSpPr txBox="true"/>
            <p:nvPr/>
          </p:nvSpPr>
          <p:spPr>
            <a:xfrm rot="0">
              <a:off x="0" y="90664"/>
              <a:ext cx="7460077" cy="1069552"/>
            </a:xfrm>
            <a:prstGeom prst="rect">
              <a:avLst/>
            </a:prstGeom>
          </p:spPr>
          <p:txBody>
            <a:bodyPr anchor="t" rtlCol="false" tIns="0" lIns="0" bIns="0" rIns="0">
              <a:spAutoFit/>
            </a:bodyPr>
            <a:lstStyle/>
            <a:p>
              <a:pPr algn="r">
                <a:lnSpc>
                  <a:spcPts val="5800"/>
                </a:lnSpc>
              </a:pPr>
              <a:r>
                <a:rPr lang="en-US" sz="5800" spc="116">
                  <a:solidFill>
                    <a:srgbClr val="371A9F"/>
                  </a:solidFill>
                  <a:latin typeface="Montserrat Classic Bold"/>
                </a:rPr>
                <a:t>NETWORKING</a:t>
              </a:r>
            </a:p>
          </p:txBody>
        </p:sp>
        <p:sp>
          <p:nvSpPr>
            <p:cNvPr name="TextBox 12" id="12"/>
            <p:cNvSpPr txBox="true"/>
            <p:nvPr/>
          </p:nvSpPr>
          <p:spPr>
            <a:xfrm rot="0">
              <a:off x="0" y="1579808"/>
              <a:ext cx="7460077" cy="668951"/>
            </a:xfrm>
            <a:prstGeom prst="rect">
              <a:avLst/>
            </a:prstGeom>
          </p:spPr>
          <p:txBody>
            <a:bodyPr anchor="t" rtlCol="false" tIns="0" lIns="0" bIns="0" rIns="0">
              <a:spAutoFit/>
            </a:bodyPr>
            <a:lstStyle/>
            <a:p>
              <a:pPr algn="r">
                <a:lnSpc>
                  <a:spcPts val="3841"/>
                </a:lnSpc>
              </a:pPr>
              <a:r>
                <a:rPr lang="en-US" sz="3400" spc="170">
                  <a:solidFill>
                    <a:srgbClr val="371A9F"/>
                  </a:solidFill>
                  <a:latin typeface="Montserrat Classic Bold"/>
                </a:rPr>
                <a:t>Point of Presentation</a:t>
              </a:r>
            </a:p>
          </p:txBody>
        </p:sp>
      </p:grpSp>
    </p:spTree>
  </p:cSld>
  <p:clrMapOvr>
    <a:masterClrMapping/>
  </p:clrMapOvr>
</p:sld>
</file>

<file path=ppt/slides/slide30.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Advantages</a:t>
            </a:r>
          </a:p>
        </p:txBody>
      </p:sp>
      <p:sp>
        <p:nvSpPr>
          <p:cNvPr name="TextBox 4" id="4"/>
          <p:cNvSpPr txBox="true"/>
          <p:nvPr/>
        </p:nvSpPr>
        <p:spPr>
          <a:xfrm rot="0">
            <a:off x="1802756" y="3032879"/>
            <a:ext cx="13031131" cy="3166110"/>
          </a:xfrm>
          <a:prstGeom prst="rect">
            <a:avLst/>
          </a:prstGeom>
        </p:spPr>
        <p:txBody>
          <a:bodyPr anchor="t" rtlCol="false" tIns="0" lIns="0" bIns="0" rIns="0">
            <a:spAutoFit/>
          </a:bodyPr>
          <a:lstStyle/>
          <a:p>
            <a:pPr marL="734059" indent="-367030" lvl="1">
              <a:lnSpc>
                <a:spcPts val="5099"/>
              </a:lnSpc>
              <a:buFont typeface="Arial"/>
              <a:buChar char="•"/>
            </a:pPr>
            <a:r>
              <a:rPr lang="en-US" sz="3399" spc="169">
                <a:solidFill>
                  <a:srgbClr val="52DDD4"/>
                </a:solidFill>
                <a:latin typeface="Montserrat Classic Bold"/>
              </a:rPr>
              <a:t>Network management</a:t>
            </a:r>
          </a:p>
          <a:p>
            <a:pPr marL="734059" indent="-367030" lvl="1">
              <a:lnSpc>
                <a:spcPts val="5099"/>
              </a:lnSpc>
              <a:buFont typeface="Arial"/>
              <a:buChar char="•"/>
            </a:pPr>
            <a:r>
              <a:rPr lang="en-US" sz="3399" spc="169">
                <a:solidFill>
                  <a:srgbClr val="52DDD4"/>
                </a:solidFill>
                <a:latin typeface="Montserrat Classic Bold"/>
              </a:rPr>
              <a:t>Product availability</a:t>
            </a:r>
          </a:p>
          <a:p>
            <a:pPr marL="734059" indent="-367030" lvl="1">
              <a:lnSpc>
                <a:spcPts val="5099"/>
              </a:lnSpc>
              <a:buFont typeface="Arial"/>
              <a:buChar char="•"/>
            </a:pPr>
            <a:r>
              <a:rPr lang="en-US" sz="3399" spc="169">
                <a:solidFill>
                  <a:srgbClr val="52DDD4"/>
                </a:solidFill>
                <a:latin typeface="Montserrat Classic Bold"/>
              </a:rPr>
              <a:t>Cost</a:t>
            </a:r>
          </a:p>
          <a:p>
            <a:pPr marL="734059" indent="-367030" lvl="1">
              <a:lnSpc>
                <a:spcPts val="5099"/>
              </a:lnSpc>
              <a:buFont typeface="Arial"/>
              <a:buChar char="•"/>
            </a:pPr>
            <a:r>
              <a:rPr lang="en-US" sz="3399" spc="169">
                <a:solidFill>
                  <a:srgbClr val="52DDD4"/>
                </a:solidFill>
                <a:latin typeface="Montserrat Classic Bold"/>
              </a:rPr>
              <a:t>Reliable</a:t>
            </a:r>
          </a:p>
          <a:p>
            <a:pPr>
              <a:lnSpc>
                <a:spcPts val="5100"/>
              </a:lnSpc>
            </a:pPr>
          </a:p>
        </p:txBody>
      </p:sp>
    </p:spTree>
  </p:cSld>
  <p:clrMapOvr>
    <a:masterClrMapping/>
  </p:clrMapOvr>
</p:sld>
</file>

<file path=ppt/slides/slide31.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Disadvantages</a:t>
            </a:r>
          </a:p>
        </p:txBody>
      </p:sp>
      <p:sp>
        <p:nvSpPr>
          <p:cNvPr name="TextBox 4" id="4"/>
          <p:cNvSpPr txBox="true"/>
          <p:nvPr/>
        </p:nvSpPr>
        <p:spPr>
          <a:xfrm rot="0">
            <a:off x="1802756" y="3032879"/>
            <a:ext cx="13031131" cy="2527935"/>
          </a:xfrm>
          <a:prstGeom prst="rect">
            <a:avLst/>
          </a:prstGeom>
        </p:spPr>
        <p:txBody>
          <a:bodyPr anchor="t" rtlCol="false" tIns="0" lIns="0" bIns="0" rIns="0">
            <a:spAutoFit/>
          </a:bodyPr>
          <a:lstStyle/>
          <a:p>
            <a:pPr marL="734059" indent="-367030" lvl="1">
              <a:lnSpc>
                <a:spcPts val="5099"/>
              </a:lnSpc>
              <a:buFont typeface="Arial"/>
              <a:buChar char="•"/>
            </a:pPr>
            <a:r>
              <a:rPr lang="en-US" sz="3399" spc="169">
                <a:solidFill>
                  <a:srgbClr val="52DDD4"/>
                </a:solidFill>
                <a:latin typeface="Montserrat Classic Bold"/>
              </a:rPr>
              <a:t>Difficult troubleshooting</a:t>
            </a:r>
          </a:p>
          <a:p>
            <a:pPr marL="734059" indent="-367030" lvl="1">
              <a:lnSpc>
                <a:spcPts val="5099"/>
              </a:lnSpc>
              <a:buFont typeface="Arial"/>
              <a:buChar char="•"/>
            </a:pPr>
            <a:r>
              <a:rPr lang="en-US" sz="3399" spc="169">
                <a:solidFill>
                  <a:srgbClr val="52DDD4"/>
                </a:solidFill>
                <a:latin typeface="Montserrat Classic Bold"/>
              </a:rPr>
              <a:t>Failure</a:t>
            </a:r>
          </a:p>
          <a:p>
            <a:pPr marL="734059" indent="-367030" lvl="1">
              <a:lnSpc>
                <a:spcPts val="5099"/>
              </a:lnSpc>
              <a:buFont typeface="Arial"/>
              <a:buChar char="•"/>
            </a:pPr>
            <a:r>
              <a:rPr lang="en-US" sz="3399" spc="169">
                <a:solidFill>
                  <a:srgbClr val="52DDD4"/>
                </a:solidFill>
                <a:latin typeface="Montserrat Classic Bold"/>
              </a:rPr>
              <a:t>Reconfiguration difficult</a:t>
            </a:r>
          </a:p>
          <a:p>
            <a:pPr marL="734060" indent="-367030" lvl="1">
              <a:lnSpc>
                <a:spcPts val="5100"/>
              </a:lnSpc>
              <a:buFont typeface="Arial"/>
              <a:buChar char="•"/>
            </a:pPr>
            <a:r>
              <a:rPr lang="en-US" sz="3400" spc="170">
                <a:solidFill>
                  <a:srgbClr val="52DDD4"/>
                </a:solidFill>
                <a:latin typeface="Montserrat Classic Bold"/>
              </a:rPr>
              <a:t>Delay</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10287000" y="3337846"/>
            <a:ext cx="8001000" cy="6951689"/>
          </a:xfrm>
          <a:prstGeom prst="rect">
            <a:avLst/>
          </a:prstGeom>
        </p:spPr>
      </p:pic>
      <p:grpSp>
        <p:nvGrpSpPr>
          <p:cNvPr name="Group 4" id="4"/>
          <p:cNvGrpSpPr/>
          <p:nvPr/>
        </p:nvGrpSpPr>
        <p:grpSpPr>
          <a:xfrm rot="0">
            <a:off x="1990309" y="2104490"/>
            <a:ext cx="7153691" cy="3790315"/>
            <a:chOff x="0" y="0"/>
            <a:chExt cx="9538255" cy="50537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Star Topology</a:t>
              </a:r>
            </a:p>
          </p:txBody>
        </p:sp>
        <p:sp>
          <p:nvSpPr>
            <p:cNvPr name="TextBox 6" id="6"/>
            <p:cNvSpPr txBox="true"/>
            <p:nvPr/>
          </p:nvSpPr>
          <p:spPr>
            <a:xfrm rot="0">
              <a:off x="0" y="1794002"/>
              <a:ext cx="9538255" cy="3259751"/>
            </a:xfrm>
            <a:prstGeom prst="rect">
              <a:avLst/>
            </a:prstGeom>
          </p:spPr>
          <p:txBody>
            <a:bodyPr anchor="t" rtlCol="false" tIns="0" lIns="0" bIns="0" rIns="0">
              <a:spAutoFit/>
            </a:bodyPr>
            <a:lstStyle/>
            <a:p>
              <a:pPr>
                <a:lnSpc>
                  <a:spcPts val="3841"/>
                </a:lnSpc>
              </a:pPr>
              <a:r>
                <a:rPr lang="en-US" sz="3400" spc="170">
                  <a:solidFill>
                    <a:srgbClr val="371A9F"/>
                  </a:solidFill>
                  <a:latin typeface="Montserrat Classic Bold"/>
                </a:rPr>
                <a:t>N</a:t>
              </a:r>
              <a:r>
                <a:rPr lang="en-US" sz="3400" spc="170">
                  <a:solidFill>
                    <a:srgbClr val="371A9F"/>
                  </a:solidFill>
                  <a:latin typeface="Montserrat Classic Bold"/>
                </a:rPr>
                <a:t>etwork topology</a:t>
              </a:r>
              <a:r>
                <a:rPr lang="en-US" sz="3400" spc="170">
                  <a:solidFill>
                    <a:srgbClr val="371A9F"/>
                  </a:solidFill>
                  <a:latin typeface="Montserrat Classic Bold"/>
                </a:rPr>
                <a:t> in which each network component is physically connected to a central node such as a router, hub or switch.</a:t>
              </a:r>
            </a:p>
          </p:txBody>
        </p:sp>
      </p:grpSp>
    </p:spTree>
  </p:cSld>
  <p:clrMapOvr>
    <a:masterClrMapping/>
  </p:clrMapOvr>
</p:sld>
</file>

<file path=ppt/slides/slide33.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Advantages</a:t>
            </a:r>
          </a:p>
        </p:txBody>
      </p:sp>
      <p:sp>
        <p:nvSpPr>
          <p:cNvPr name="TextBox 4" id="4"/>
          <p:cNvSpPr txBox="true"/>
          <p:nvPr/>
        </p:nvSpPr>
        <p:spPr>
          <a:xfrm rot="0">
            <a:off x="1802756" y="3032879"/>
            <a:ext cx="13031131" cy="4442460"/>
          </a:xfrm>
          <a:prstGeom prst="rect">
            <a:avLst/>
          </a:prstGeom>
        </p:spPr>
        <p:txBody>
          <a:bodyPr anchor="t" rtlCol="false" tIns="0" lIns="0" bIns="0" rIns="0">
            <a:spAutoFit/>
          </a:bodyPr>
          <a:lstStyle/>
          <a:p>
            <a:pPr marL="734059" indent="-367030" lvl="1">
              <a:lnSpc>
                <a:spcPts val="5099"/>
              </a:lnSpc>
              <a:buFont typeface="Arial"/>
              <a:buChar char="•"/>
            </a:pPr>
            <a:r>
              <a:rPr lang="en-US" sz="3399" spc="169">
                <a:solidFill>
                  <a:srgbClr val="52DDD4"/>
                </a:solidFill>
                <a:latin typeface="Montserrat Classic Bold"/>
              </a:rPr>
              <a:t>Efficient troubleshooting</a:t>
            </a:r>
          </a:p>
          <a:p>
            <a:pPr marL="734059" indent="-367030" lvl="1">
              <a:lnSpc>
                <a:spcPts val="5099"/>
              </a:lnSpc>
              <a:buFont typeface="Arial"/>
              <a:buChar char="•"/>
            </a:pPr>
            <a:r>
              <a:rPr lang="en-US" sz="3399" spc="169">
                <a:solidFill>
                  <a:srgbClr val="52DDD4"/>
                </a:solidFill>
                <a:latin typeface="Montserrat Classic Bold"/>
              </a:rPr>
              <a:t>Network control</a:t>
            </a:r>
          </a:p>
          <a:p>
            <a:pPr marL="734059" indent="-367030" lvl="1">
              <a:lnSpc>
                <a:spcPts val="5099"/>
              </a:lnSpc>
              <a:buFont typeface="Arial"/>
              <a:buChar char="•"/>
            </a:pPr>
            <a:r>
              <a:rPr lang="en-US" sz="3399" spc="169">
                <a:solidFill>
                  <a:srgbClr val="52DDD4"/>
                </a:solidFill>
                <a:latin typeface="Montserrat Classic Bold"/>
              </a:rPr>
              <a:t>Limited failure</a:t>
            </a:r>
          </a:p>
          <a:p>
            <a:pPr marL="734059" indent="-367030" lvl="1">
              <a:lnSpc>
                <a:spcPts val="5099"/>
              </a:lnSpc>
              <a:buFont typeface="Arial"/>
              <a:buChar char="•"/>
            </a:pPr>
            <a:r>
              <a:rPr lang="en-US" sz="3399" spc="169">
                <a:solidFill>
                  <a:srgbClr val="52DDD4"/>
                </a:solidFill>
                <a:latin typeface="Montserrat Classic Bold"/>
              </a:rPr>
              <a:t>Familiar technology</a:t>
            </a:r>
          </a:p>
          <a:p>
            <a:pPr marL="734059" indent="-367030" lvl="1">
              <a:lnSpc>
                <a:spcPts val="5099"/>
              </a:lnSpc>
              <a:buFont typeface="Arial"/>
              <a:buChar char="•"/>
            </a:pPr>
            <a:r>
              <a:rPr lang="en-US" sz="3399" spc="169">
                <a:solidFill>
                  <a:srgbClr val="52DDD4"/>
                </a:solidFill>
                <a:latin typeface="Montserrat Classic Bold"/>
              </a:rPr>
              <a:t>Easily expandable</a:t>
            </a:r>
          </a:p>
          <a:p>
            <a:pPr marL="734059" indent="-367030" lvl="1">
              <a:lnSpc>
                <a:spcPts val="5099"/>
              </a:lnSpc>
              <a:buFont typeface="Arial"/>
              <a:buChar char="•"/>
            </a:pPr>
            <a:r>
              <a:rPr lang="en-US" sz="3399" spc="169">
                <a:solidFill>
                  <a:srgbClr val="52DDD4"/>
                </a:solidFill>
                <a:latin typeface="Montserrat Classic Bold"/>
              </a:rPr>
              <a:t>Cost effective</a:t>
            </a:r>
          </a:p>
          <a:p>
            <a:pPr marL="734060" indent="-367030" lvl="1">
              <a:lnSpc>
                <a:spcPts val="5100"/>
              </a:lnSpc>
              <a:buFont typeface="Arial"/>
              <a:buChar char="•"/>
            </a:pPr>
            <a:r>
              <a:rPr lang="en-US" sz="3400" spc="170">
                <a:solidFill>
                  <a:srgbClr val="52DDD4"/>
                </a:solidFill>
                <a:latin typeface="Montserrat Classic Bold"/>
              </a:rPr>
              <a:t>High data speeds</a:t>
            </a:r>
          </a:p>
        </p:txBody>
      </p:sp>
    </p:spTree>
  </p:cSld>
  <p:clrMapOvr>
    <a:masterClrMapping/>
  </p:clrMapOvr>
</p:sld>
</file>

<file path=ppt/slides/slide34.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Disadvantages</a:t>
            </a:r>
          </a:p>
        </p:txBody>
      </p:sp>
      <p:sp>
        <p:nvSpPr>
          <p:cNvPr name="TextBox 4" id="4"/>
          <p:cNvSpPr txBox="true"/>
          <p:nvPr/>
        </p:nvSpPr>
        <p:spPr>
          <a:xfrm rot="0">
            <a:off x="1802756" y="3032879"/>
            <a:ext cx="13031131" cy="1251585"/>
          </a:xfrm>
          <a:prstGeom prst="rect">
            <a:avLst/>
          </a:prstGeom>
        </p:spPr>
        <p:txBody>
          <a:bodyPr anchor="t" rtlCol="false" tIns="0" lIns="0" bIns="0" rIns="0">
            <a:spAutoFit/>
          </a:bodyPr>
          <a:lstStyle/>
          <a:p>
            <a:pPr marL="734059" indent="-367030" lvl="1">
              <a:lnSpc>
                <a:spcPts val="5099"/>
              </a:lnSpc>
              <a:buFont typeface="Arial"/>
              <a:buChar char="•"/>
            </a:pPr>
            <a:r>
              <a:rPr lang="en-US" sz="3399" spc="169">
                <a:solidFill>
                  <a:srgbClr val="52DDD4"/>
                </a:solidFill>
                <a:latin typeface="Montserrat Classic Bold"/>
              </a:rPr>
              <a:t>A Central point of failure</a:t>
            </a:r>
          </a:p>
          <a:p>
            <a:pPr marL="734060" indent="-367030" lvl="1">
              <a:lnSpc>
                <a:spcPts val="5100"/>
              </a:lnSpc>
              <a:buFont typeface="Arial"/>
              <a:buChar char="•"/>
            </a:pPr>
            <a:r>
              <a:rPr lang="en-US" sz="3400" spc="170">
                <a:solidFill>
                  <a:srgbClr val="52DDD4"/>
                </a:solidFill>
                <a:latin typeface="Montserrat Classic Bold"/>
              </a:rPr>
              <a:t>Cable</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10287000" y="4716684"/>
            <a:ext cx="8001000" cy="5570316"/>
          </a:xfrm>
          <a:prstGeom prst="rect">
            <a:avLst/>
          </a:prstGeom>
        </p:spPr>
      </p:pic>
      <p:grpSp>
        <p:nvGrpSpPr>
          <p:cNvPr name="Group 4" id="4"/>
          <p:cNvGrpSpPr/>
          <p:nvPr/>
        </p:nvGrpSpPr>
        <p:grpSpPr>
          <a:xfrm rot="0">
            <a:off x="1990309" y="2104490"/>
            <a:ext cx="7153691" cy="3790315"/>
            <a:chOff x="0" y="0"/>
            <a:chExt cx="9538255" cy="50537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Tree Topology</a:t>
              </a:r>
            </a:p>
          </p:txBody>
        </p:sp>
        <p:sp>
          <p:nvSpPr>
            <p:cNvPr name="TextBox 6" id="6"/>
            <p:cNvSpPr txBox="true"/>
            <p:nvPr/>
          </p:nvSpPr>
          <p:spPr>
            <a:xfrm rot="0">
              <a:off x="0" y="1794002"/>
              <a:ext cx="9538255" cy="3259751"/>
            </a:xfrm>
            <a:prstGeom prst="rect">
              <a:avLst/>
            </a:prstGeom>
          </p:spPr>
          <p:txBody>
            <a:bodyPr anchor="t" rtlCol="false" tIns="0" lIns="0" bIns="0" rIns="0">
              <a:spAutoFit/>
            </a:bodyPr>
            <a:lstStyle/>
            <a:p>
              <a:pPr>
                <a:lnSpc>
                  <a:spcPts val="3841"/>
                </a:lnSpc>
              </a:pPr>
              <a:r>
                <a:rPr lang="en-US" sz="3400" spc="170">
                  <a:solidFill>
                    <a:srgbClr val="371A9F"/>
                  </a:solidFill>
                  <a:latin typeface="Montserrat Classic Bold"/>
                </a:rPr>
                <a:t>Topology is a special type of structure where many connected elements are arranged like the branches of a tree.</a:t>
              </a:r>
            </a:p>
          </p:txBody>
        </p:sp>
      </p:grpSp>
    </p:spTree>
  </p:cSld>
  <p:clrMapOvr>
    <a:masterClrMapping/>
  </p:clrMapOvr>
</p:sld>
</file>

<file path=ppt/slides/slide36.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Advantages</a:t>
            </a:r>
          </a:p>
        </p:txBody>
      </p:sp>
      <p:sp>
        <p:nvSpPr>
          <p:cNvPr name="TextBox 4" id="4"/>
          <p:cNvSpPr txBox="true"/>
          <p:nvPr/>
        </p:nvSpPr>
        <p:spPr>
          <a:xfrm rot="0">
            <a:off x="1802756" y="3032879"/>
            <a:ext cx="13031131" cy="3741420"/>
          </a:xfrm>
          <a:prstGeom prst="rect">
            <a:avLst/>
          </a:prstGeom>
        </p:spPr>
        <p:txBody>
          <a:bodyPr anchor="t" rtlCol="false" tIns="0" lIns="0" bIns="0" rIns="0">
            <a:spAutoFit/>
          </a:bodyPr>
          <a:lstStyle/>
          <a:p>
            <a:pPr marL="712470" indent="-356235" lvl="1">
              <a:lnSpc>
                <a:spcPts val="4950"/>
              </a:lnSpc>
              <a:buFont typeface="Arial"/>
              <a:buChar char="•"/>
            </a:pPr>
            <a:r>
              <a:rPr lang="en-US" sz="3300" spc="165">
                <a:solidFill>
                  <a:srgbClr val="52DDD4"/>
                </a:solidFill>
                <a:latin typeface="Montserrat Classic Bold"/>
              </a:rPr>
              <a:t>Support for broadband transmission</a:t>
            </a:r>
          </a:p>
          <a:p>
            <a:pPr marL="712470" indent="-356235" lvl="1">
              <a:lnSpc>
                <a:spcPts val="4950"/>
              </a:lnSpc>
              <a:buFont typeface="Arial"/>
              <a:buChar char="•"/>
            </a:pPr>
            <a:r>
              <a:rPr lang="en-US" sz="3300" spc="165">
                <a:solidFill>
                  <a:srgbClr val="52DDD4"/>
                </a:solidFill>
                <a:latin typeface="Montserrat Classic Bold"/>
              </a:rPr>
              <a:t>Easily expandable</a:t>
            </a:r>
          </a:p>
          <a:p>
            <a:pPr marL="712470" indent="-356235" lvl="1">
              <a:lnSpc>
                <a:spcPts val="4950"/>
              </a:lnSpc>
              <a:buFont typeface="Arial"/>
              <a:buChar char="•"/>
            </a:pPr>
            <a:r>
              <a:rPr lang="en-US" sz="3300" spc="165">
                <a:solidFill>
                  <a:srgbClr val="52DDD4"/>
                </a:solidFill>
                <a:latin typeface="Montserrat Classic Bold"/>
              </a:rPr>
              <a:t>Easily manageable</a:t>
            </a:r>
          </a:p>
          <a:p>
            <a:pPr marL="712470" indent="-356235" lvl="1">
              <a:lnSpc>
                <a:spcPts val="4950"/>
              </a:lnSpc>
              <a:buFont typeface="Arial"/>
              <a:buChar char="•"/>
            </a:pPr>
            <a:r>
              <a:rPr lang="en-US" sz="3300" spc="165">
                <a:solidFill>
                  <a:srgbClr val="52DDD4"/>
                </a:solidFill>
                <a:latin typeface="Montserrat Classic Bold"/>
              </a:rPr>
              <a:t>Error detection</a:t>
            </a:r>
          </a:p>
          <a:p>
            <a:pPr marL="712470" indent="-356235" lvl="1">
              <a:lnSpc>
                <a:spcPts val="4950"/>
              </a:lnSpc>
              <a:buFont typeface="Arial"/>
              <a:buChar char="•"/>
            </a:pPr>
            <a:r>
              <a:rPr lang="en-US" sz="3300" spc="165">
                <a:solidFill>
                  <a:srgbClr val="52DDD4"/>
                </a:solidFill>
                <a:latin typeface="Montserrat Classic Bold"/>
              </a:rPr>
              <a:t>Limited failure</a:t>
            </a:r>
          </a:p>
          <a:p>
            <a:pPr marL="712470" indent="-356235" lvl="1">
              <a:lnSpc>
                <a:spcPts val="4950"/>
              </a:lnSpc>
              <a:buFont typeface="Arial"/>
              <a:buChar char="•"/>
            </a:pPr>
            <a:r>
              <a:rPr lang="en-US" sz="3300" spc="165">
                <a:solidFill>
                  <a:srgbClr val="52DDD4"/>
                </a:solidFill>
                <a:latin typeface="Montserrat Classic Bold"/>
              </a:rPr>
              <a:t>Point-to-point wiring</a:t>
            </a:r>
          </a:p>
        </p:txBody>
      </p:sp>
    </p:spTree>
  </p:cSld>
  <p:clrMapOvr>
    <a:masterClrMapping/>
  </p:clrMapOvr>
</p:sld>
</file>

<file path=ppt/slides/slide37.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Disadvantages</a:t>
            </a:r>
          </a:p>
        </p:txBody>
      </p:sp>
      <p:sp>
        <p:nvSpPr>
          <p:cNvPr name="TextBox 4" id="4"/>
          <p:cNvSpPr txBox="true"/>
          <p:nvPr/>
        </p:nvSpPr>
        <p:spPr>
          <a:xfrm rot="0">
            <a:off x="1802756" y="3032879"/>
            <a:ext cx="13031131" cy="2527935"/>
          </a:xfrm>
          <a:prstGeom prst="rect">
            <a:avLst/>
          </a:prstGeom>
        </p:spPr>
        <p:txBody>
          <a:bodyPr anchor="t" rtlCol="false" tIns="0" lIns="0" bIns="0" rIns="0">
            <a:spAutoFit/>
          </a:bodyPr>
          <a:lstStyle/>
          <a:p>
            <a:pPr marL="734059" indent="-367030" lvl="1">
              <a:lnSpc>
                <a:spcPts val="5099"/>
              </a:lnSpc>
              <a:buFont typeface="Arial"/>
              <a:buChar char="•"/>
            </a:pPr>
            <a:r>
              <a:rPr lang="en-US" sz="3399" spc="169">
                <a:solidFill>
                  <a:srgbClr val="52DDD4"/>
                </a:solidFill>
                <a:latin typeface="Montserrat Classic Bold"/>
              </a:rPr>
              <a:t>Difficult troubleshooting</a:t>
            </a:r>
          </a:p>
          <a:p>
            <a:pPr marL="734059" indent="-367030" lvl="1">
              <a:lnSpc>
                <a:spcPts val="5099"/>
              </a:lnSpc>
              <a:buFont typeface="Arial"/>
              <a:buChar char="•"/>
            </a:pPr>
            <a:r>
              <a:rPr lang="en-US" sz="3399" spc="169">
                <a:solidFill>
                  <a:srgbClr val="52DDD4"/>
                </a:solidFill>
                <a:latin typeface="Montserrat Classic Bold"/>
              </a:rPr>
              <a:t>High cost</a:t>
            </a:r>
          </a:p>
          <a:p>
            <a:pPr marL="734059" indent="-367030" lvl="1">
              <a:lnSpc>
                <a:spcPts val="5099"/>
              </a:lnSpc>
              <a:buFont typeface="Arial"/>
              <a:buChar char="•"/>
            </a:pPr>
            <a:r>
              <a:rPr lang="en-US" sz="3399" spc="169">
                <a:solidFill>
                  <a:srgbClr val="52DDD4"/>
                </a:solidFill>
                <a:latin typeface="Montserrat Classic Bold"/>
              </a:rPr>
              <a:t>Failure</a:t>
            </a:r>
          </a:p>
          <a:p>
            <a:pPr marL="734060" indent="-367030" lvl="1">
              <a:lnSpc>
                <a:spcPts val="5100"/>
              </a:lnSpc>
              <a:buFont typeface="Arial"/>
              <a:buChar char="•"/>
            </a:pPr>
            <a:r>
              <a:rPr lang="en-US" sz="3400" spc="170">
                <a:solidFill>
                  <a:srgbClr val="52DDD4"/>
                </a:solidFill>
                <a:latin typeface="Montserrat Classic Bold"/>
              </a:rPr>
              <a:t>Reconfiguraton difficult</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10287000" y="4102016"/>
            <a:ext cx="8001000" cy="6184984"/>
          </a:xfrm>
          <a:prstGeom prst="rect">
            <a:avLst/>
          </a:prstGeom>
        </p:spPr>
      </p:pic>
      <p:grpSp>
        <p:nvGrpSpPr>
          <p:cNvPr name="Group 4" id="4"/>
          <p:cNvGrpSpPr/>
          <p:nvPr/>
        </p:nvGrpSpPr>
        <p:grpSpPr>
          <a:xfrm rot="0">
            <a:off x="1990309" y="2347377"/>
            <a:ext cx="7153691" cy="3304540"/>
            <a:chOff x="0" y="0"/>
            <a:chExt cx="9538255" cy="44060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Mesh Topology</a:t>
              </a:r>
            </a:p>
          </p:txBody>
        </p:sp>
        <p:sp>
          <p:nvSpPr>
            <p:cNvPr name="TextBox 6" id="6"/>
            <p:cNvSpPr txBox="true"/>
            <p:nvPr/>
          </p:nvSpPr>
          <p:spPr>
            <a:xfrm rot="0">
              <a:off x="0" y="1794002"/>
              <a:ext cx="9538255" cy="2612051"/>
            </a:xfrm>
            <a:prstGeom prst="rect">
              <a:avLst/>
            </a:prstGeom>
          </p:spPr>
          <p:txBody>
            <a:bodyPr anchor="t" rtlCol="false" tIns="0" lIns="0" bIns="0" rIns="0">
              <a:spAutoFit/>
            </a:bodyPr>
            <a:lstStyle/>
            <a:p>
              <a:pPr>
                <a:lnSpc>
                  <a:spcPts val="3841"/>
                </a:lnSpc>
              </a:pPr>
              <a:r>
                <a:rPr lang="en-US" sz="3400" spc="170">
                  <a:solidFill>
                    <a:srgbClr val="371A9F"/>
                  </a:solidFill>
                  <a:latin typeface="Montserrat Classic Bold"/>
                </a:rPr>
                <a:t>Network setup where each computer and network device is interconnected with one another.</a:t>
              </a:r>
            </a:p>
          </p:txBody>
        </p:sp>
      </p:grpSp>
    </p:spTree>
  </p:cSld>
  <p:clrMapOvr>
    <a:masterClrMapping/>
  </p:clrMapOvr>
</p:sld>
</file>

<file path=ppt/slides/slide39.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Advantages</a:t>
            </a:r>
          </a:p>
        </p:txBody>
      </p:sp>
      <p:sp>
        <p:nvSpPr>
          <p:cNvPr name="TextBox 4" id="4"/>
          <p:cNvSpPr txBox="true"/>
          <p:nvPr/>
        </p:nvSpPr>
        <p:spPr>
          <a:xfrm rot="0">
            <a:off x="1812281" y="3032879"/>
            <a:ext cx="13031131" cy="1880235"/>
          </a:xfrm>
          <a:prstGeom prst="rect">
            <a:avLst/>
          </a:prstGeom>
        </p:spPr>
        <p:txBody>
          <a:bodyPr anchor="t" rtlCol="false" tIns="0" lIns="0" bIns="0" rIns="0">
            <a:spAutoFit/>
          </a:bodyPr>
          <a:lstStyle/>
          <a:p>
            <a:pPr marL="734059" indent="-367030" lvl="1">
              <a:lnSpc>
                <a:spcPts val="5099"/>
              </a:lnSpc>
              <a:buFont typeface="Arial"/>
              <a:buChar char="•"/>
            </a:pPr>
            <a:r>
              <a:rPr lang="en-US" sz="3399" spc="169">
                <a:solidFill>
                  <a:srgbClr val="52DDD4"/>
                </a:solidFill>
                <a:latin typeface="Montserrat Classic Bold"/>
              </a:rPr>
              <a:t>Reliable</a:t>
            </a:r>
          </a:p>
          <a:p>
            <a:pPr marL="734059" indent="-367030" lvl="1">
              <a:lnSpc>
                <a:spcPts val="5099"/>
              </a:lnSpc>
              <a:buFont typeface="Arial"/>
              <a:buChar char="•"/>
            </a:pPr>
            <a:r>
              <a:rPr lang="en-US" sz="3399" spc="169">
                <a:solidFill>
                  <a:srgbClr val="52DDD4"/>
                </a:solidFill>
                <a:latin typeface="Montserrat Classic Bold"/>
              </a:rPr>
              <a:t>Fast communication</a:t>
            </a:r>
          </a:p>
          <a:p>
            <a:pPr marL="734059" indent="-367030" lvl="1">
              <a:lnSpc>
                <a:spcPts val="5099"/>
              </a:lnSpc>
              <a:buFont typeface="Arial"/>
              <a:buChar char="•"/>
            </a:pPr>
            <a:r>
              <a:rPr lang="en-US" sz="3399" spc="169">
                <a:solidFill>
                  <a:srgbClr val="52DDD4"/>
                </a:solidFill>
                <a:latin typeface="Montserrat Classic Bold"/>
              </a:rPr>
              <a:t>Easier reconfiguration</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3917721" y="2103124"/>
            <a:ext cx="3657600" cy="6538075"/>
          </a:xfrm>
          <a:prstGeom prst="rect">
            <a:avLst/>
          </a:prstGeom>
          <a:solidFill>
            <a:srgbClr val="FF8FE6"/>
          </a:solidFill>
        </p:spPr>
      </p:sp>
      <p:grpSp>
        <p:nvGrpSpPr>
          <p:cNvPr name="Group 3" id="3"/>
          <p:cNvGrpSpPr/>
          <p:nvPr/>
        </p:nvGrpSpPr>
        <p:grpSpPr>
          <a:xfrm rot="0">
            <a:off x="8833312" y="3896194"/>
            <a:ext cx="6813564" cy="2951936"/>
            <a:chOff x="0" y="0"/>
            <a:chExt cx="9084752" cy="3935914"/>
          </a:xfrm>
        </p:grpSpPr>
        <p:sp>
          <p:nvSpPr>
            <p:cNvPr name="TextBox 4" id="4"/>
            <p:cNvSpPr txBox="true"/>
            <p:nvPr/>
          </p:nvSpPr>
          <p:spPr>
            <a:xfrm rot="0">
              <a:off x="0" y="139347"/>
              <a:ext cx="9084752" cy="2820459"/>
            </a:xfrm>
            <a:prstGeom prst="rect">
              <a:avLst/>
            </a:prstGeom>
          </p:spPr>
          <p:txBody>
            <a:bodyPr anchor="t" rtlCol="false" tIns="0" lIns="0" bIns="0" rIns="0">
              <a:spAutoFit/>
            </a:bodyPr>
            <a:lstStyle/>
            <a:p>
              <a:pPr algn="ctr">
                <a:lnSpc>
                  <a:spcPts val="8000"/>
                </a:lnSpc>
              </a:pPr>
              <a:r>
                <a:rPr lang="en-US" sz="8000" spc="160">
                  <a:solidFill>
                    <a:srgbClr val="FF8FE6"/>
                  </a:solidFill>
                  <a:latin typeface="Montserrat Classic"/>
                </a:rPr>
                <a:t>COMPUTER NETWORK</a:t>
              </a:r>
            </a:p>
          </p:txBody>
        </p:sp>
        <p:sp>
          <p:nvSpPr>
            <p:cNvPr name="TextBox 5" id="5"/>
            <p:cNvSpPr txBox="true"/>
            <p:nvPr/>
          </p:nvSpPr>
          <p:spPr>
            <a:xfrm rot="0">
              <a:off x="354598" y="3259639"/>
              <a:ext cx="8375556" cy="676275"/>
            </a:xfrm>
            <a:prstGeom prst="rect">
              <a:avLst/>
            </a:prstGeom>
          </p:spPr>
          <p:txBody>
            <a:bodyPr anchor="t" rtlCol="false" tIns="0" lIns="0" bIns="0" rIns="0">
              <a:spAutoFit/>
            </a:bodyPr>
            <a:lstStyle/>
            <a:p>
              <a:pPr algn="ctr">
                <a:lnSpc>
                  <a:spcPts val="4200"/>
                </a:lnSpc>
              </a:pPr>
              <a:r>
                <a:rPr lang="en-US" sz="3000" spc="270">
                  <a:solidFill>
                    <a:srgbClr val="52DDD4"/>
                  </a:solidFill>
                  <a:latin typeface="Montserrat Classic"/>
                </a:rPr>
                <a:t>WHAT IS THAT?</a:t>
              </a:r>
            </a:p>
          </p:txBody>
        </p:sp>
      </p:grpSp>
    </p:spTree>
  </p:cSld>
  <p:clrMapOvr>
    <a:masterClrMapping/>
  </p:clrMapOvr>
</p:sld>
</file>

<file path=ppt/slides/slide40.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Disadvantages</a:t>
            </a:r>
          </a:p>
        </p:txBody>
      </p:sp>
      <p:sp>
        <p:nvSpPr>
          <p:cNvPr name="TextBox 4" id="4"/>
          <p:cNvSpPr txBox="true"/>
          <p:nvPr/>
        </p:nvSpPr>
        <p:spPr>
          <a:xfrm rot="0">
            <a:off x="1802756" y="2860357"/>
            <a:ext cx="15059151" cy="1889760"/>
          </a:xfrm>
          <a:prstGeom prst="rect">
            <a:avLst/>
          </a:prstGeom>
        </p:spPr>
        <p:txBody>
          <a:bodyPr anchor="t" rtlCol="false" tIns="0" lIns="0" bIns="0" rIns="0">
            <a:spAutoFit/>
          </a:bodyPr>
          <a:lstStyle/>
          <a:p>
            <a:pPr marL="734059" indent="-367030" lvl="1">
              <a:lnSpc>
                <a:spcPts val="5099"/>
              </a:lnSpc>
              <a:buFont typeface="Arial"/>
              <a:buChar char="•"/>
            </a:pPr>
            <a:r>
              <a:rPr lang="en-US" sz="3399" spc="169">
                <a:solidFill>
                  <a:srgbClr val="52DDD4"/>
                </a:solidFill>
                <a:latin typeface="Montserrat Classic Bold"/>
              </a:rPr>
              <a:t>Cost </a:t>
            </a:r>
          </a:p>
          <a:p>
            <a:pPr marL="734059" indent="-367030" lvl="1">
              <a:lnSpc>
                <a:spcPts val="5099"/>
              </a:lnSpc>
              <a:buFont typeface="Arial"/>
              <a:buChar char="•"/>
            </a:pPr>
            <a:r>
              <a:rPr lang="en-US" sz="3399" spc="169">
                <a:solidFill>
                  <a:srgbClr val="52DDD4"/>
                </a:solidFill>
                <a:latin typeface="Montserrat Classic Bold"/>
              </a:rPr>
              <a:t>Management</a:t>
            </a:r>
          </a:p>
          <a:p>
            <a:pPr marL="734060" indent="-367030" lvl="1">
              <a:lnSpc>
                <a:spcPts val="5100"/>
              </a:lnSpc>
              <a:buFont typeface="Arial"/>
              <a:buChar char="•"/>
            </a:pPr>
            <a:r>
              <a:rPr lang="en-US" sz="3400" spc="170">
                <a:solidFill>
                  <a:srgbClr val="52DDD4"/>
                </a:solidFill>
                <a:latin typeface="Montserrat Classic Bold"/>
              </a:rPr>
              <a:t>Efficiency</a:t>
            </a:r>
          </a:p>
        </p:txBody>
      </p:sp>
    </p:spTree>
  </p:cSld>
  <p:clrMapOvr>
    <a:masterClrMapping/>
  </p:clrMapOvr>
</p:sld>
</file>

<file path=ppt/slides/slide41.xml><?xml version="1.0" encoding="utf-8"?>
<p:sld xmlns:p="http://schemas.openxmlformats.org/presentationml/2006/main" xmlns:a="http://schemas.openxmlformats.org/drawingml/2006/main">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3917721" y="2103124"/>
            <a:ext cx="3657600" cy="6538075"/>
          </a:xfrm>
          <a:prstGeom prst="rect">
            <a:avLst/>
          </a:prstGeom>
          <a:solidFill>
            <a:srgbClr val="FF8FE6"/>
          </a:solidFill>
        </p:spPr>
      </p:sp>
      <p:sp>
        <p:nvSpPr>
          <p:cNvPr name="TextBox 3" id="3"/>
          <p:cNvSpPr txBox="true"/>
          <p:nvPr/>
        </p:nvSpPr>
        <p:spPr>
          <a:xfrm rot="0">
            <a:off x="8833312" y="4265084"/>
            <a:ext cx="6813564" cy="2079626"/>
          </a:xfrm>
          <a:prstGeom prst="rect">
            <a:avLst/>
          </a:prstGeom>
        </p:spPr>
        <p:txBody>
          <a:bodyPr anchor="t" rtlCol="false" tIns="0" lIns="0" bIns="0" rIns="0">
            <a:spAutoFit/>
          </a:bodyPr>
          <a:lstStyle/>
          <a:p>
            <a:pPr algn="ctr">
              <a:lnSpc>
                <a:spcPts val="8000"/>
              </a:lnSpc>
            </a:pPr>
            <a:r>
              <a:rPr lang="en-US" sz="8000" spc="160">
                <a:solidFill>
                  <a:srgbClr val="FF8FE6"/>
                </a:solidFill>
                <a:latin typeface="Montserrat Classic"/>
              </a:rPr>
              <a:t>NETWORK</a:t>
            </a:r>
          </a:p>
          <a:p>
            <a:pPr algn="ctr">
              <a:lnSpc>
                <a:spcPts val="8000"/>
              </a:lnSpc>
            </a:pPr>
            <a:r>
              <a:rPr lang="en-US" sz="8000" spc="160">
                <a:solidFill>
                  <a:srgbClr val="FF8FE6"/>
                </a:solidFill>
                <a:latin typeface="Montserrat Classic"/>
              </a:rPr>
              <a:t>DEVICES</a:t>
            </a:r>
          </a:p>
        </p:txBody>
      </p:sp>
    </p:spTree>
  </p:cSld>
  <p:clrMapOvr>
    <a:masterClrMapping/>
  </p:clrMapOvr>
</p:sld>
</file>

<file path=ppt/slides/slide42.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2804667"/>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Network Devices</a:t>
            </a:r>
          </a:p>
        </p:txBody>
      </p:sp>
      <p:sp>
        <p:nvSpPr>
          <p:cNvPr name="TextBox 4" id="4"/>
          <p:cNvSpPr txBox="true"/>
          <p:nvPr/>
        </p:nvSpPr>
        <p:spPr>
          <a:xfrm rot="0">
            <a:off x="1802756" y="4143554"/>
            <a:ext cx="13031131" cy="2566035"/>
          </a:xfrm>
          <a:prstGeom prst="rect">
            <a:avLst/>
          </a:prstGeom>
        </p:spPr>
        <p:txBody>
          <a:bodyPr anchor="t" rtlCol="false" tIns="0" lIns="0" bIns="0" rIns="0">
            <a:spAutoFit/>
          </a:bodyPr>
          <a:lstStyle/>
          <a:p>
            <a:pPr>
              <a:lnSpc>
                <a:spcPts val="5100"/>
              </a:lnSpc>
            </a:pPr>
            <a:r>
              <a:rPr lang="en-US" sz="3400" spc="170">
                <a:solidFill>
                  <a:srgbClr val="52DDD4"/>
                </a:solidFill>
                <a:latin typeface="Montserrat Classic Bold"/>
              </a:rPr>
              <a:t>Network devices, or networking hardware, are physical devices that are required for communication and interaction between hardware on a computer network.</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6512710" y="2928610"/>
            <a:ext cx="11775290" cy="6623601"/>
          </a:xfrm>
          <a:prstGeom prst="rect">
            <a:avLst/>
          </a:prstGeom>
        </p:spPr>
      </p:pic>
      <p:grpSp>
        <p:nvGrpSpPr>
          <p:cNvPr name="Group 4" id="4"/>
          <p:cNvGrpSpPr/>
          <p:nvPr/>
        </p:nvGrpSpPr>
        <p:grpSpPr>
          <a:xfrm rot="0">
            <a:off x="1535998" y="375353"/>
            <a:ext cx="7153691" cy="1847215"/>
            <a:chOff x="0" y="0"/>
            <a:chExt cx="9538255" cy="24629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Router</a:t>
              </a:r>
            </a:p>
          </p:txBody>
        </p:sp>
        <p:sp>
          <p:nvSpPr>
            <p:cNvPr name="TextBox 6" id="6"/>
            <p:cNvSpPr txBox="true"/>
            <p:nvPr/>
          </p:nvSpPr>
          <p:spPr>
            <a:xfrm rot="0">
              <a:off x="0" y="1794002"/>
              <a:ext cx="9538255" cy="668951"/>
            </a:xfrm>
            <a:prstGeom prst="rect">
              <a:avLst/>
            </a:prstGeom>
          </p:spPr>
          <p:txBody>
            <a:bodyPr anchor="t" rtlCol="false" tIns="0" lIns="0" bIns="0" rIns="0">
              <a:spAutoFit/>
            </a:bodyPr>
            <a:lstStyle/>
            <a:p>
              <a:pPr>
                <a:lnSpc>
                  <a:spcPts val="3841"/>
                </a:lnSpc>
              </a:pPr>
            </a:p>
          </p:txBody>
        </p:sp>
      </p:grpSp>
      <p:sp>
        <p:nvSpPr>
          <p:cNvPr name="TextBox 7" id="7"/>
          <p:cNvSpPr txBox="true"/>
          <p:nvPr/>
        </p:nvSpPr>
        <p:spPr>
          <a:xfrm rot="0">
            <a:off x="1535998" y="2117793"/>
            <a:ext cx="6629028" cy="3438068"/>
          </a:xfrm>
          <a:prstGeom prst="rect">
            <a:avLst/>
          </a:prstGeom>
        </p:spPr>
        <p:txBody>
          <a:bodyPr anchor="t" rtlCol="false" tIns="0" lIns="0" bIns="0" rIns="0">
            <a:spAutoFit/>
          </a:bodyPr>
          <a:lstStyle/>
          <a:p>
            <a:pPr>
              <a:lnSpc>
                <a:spcPts val="5468"/>
              </a:lnSpc>
            </a:pPr>
            <a:r>
              <a:rPr lang="en-US" sz="3645" spc="182">
                <a:solidFill>
                  <a:srgbClr val="371A9F"/>
                </a:solidFill>
                <a:latin typeface="Montserrat Classic Bold"/>
              </a:rPr>
              <a:t>A router is a device that connects two or more packet-switched networks or subnetworks.</a:t>
            </a: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8766257" y="765257"/>
            <a:ext cx="9521743" cy="9521743"/>
          </a:xfrm>
          <a:prstGeom prst="rect">
            <a:avLst/>
          </a:prstGeom>
        </p:spPr>
      </p:pic>
      <p:grpSp>
        <p:nvGrpSpPr>
          <p:cNvPr name="Group 4" id="4"/>
          <p:cNvGrpSpPr/>
          <p:nvPr/>
        </p:nvGrpSpPr>
        <p:grpSpPr>
          <a:xfrm rot="0">
            <a:off x="1612566" y="501922"/>
            <a:ext cx="7153691" cy="2656840"/>
            <a:chOff x="0" y="0"/>
            <a:chExt cx="9538255" cy="3542453"/>
          </a:xfrm>
        </p:grpSpPr>
        <p:sp>
          <p:nvSpPr>
            <p:cNvPr name="TextBox 5" id="5"/>
            <p:cNvSpPr txBox="true"/>
            <p:nvPr/>
          </p:nvSpPr>
          <p:spPr>
            <a:xfrm rot="0">
              <a:off x="0" y="114300"/>
              <a:ext cx="9538255" cy="22614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Wireless Access Point</a:t>
              </a:r>
            </a:p>
          </p:txBody>
        </p:sp>
        <p:sp>
          <p:nvSpPr>
            <p:cNvPr name="TextBox 6" id="6"/>
            <p:cNvSpPr txBox="true"/>
            <p:nvPr/>
          </p:nvSpPr>
          <p:spPr>
            <a:xfrm rot="0">
              <a:off x="0" y="2873502"/>
              <a:ext cx="9538255" cy="668951"/>
            </a:xfrm>
            <a:prstGeom prst="rect">
              <a:avLst/>
            </a:prstGeom>
          </p:spPr>
          <p:txBody>
            <a:bodyPr anchor="t" rtlCol="false" tIns="0" lIns="0" bIns="0" rIns="0">
              <a:spAutoFit/>
            </a:bodyPr>
            <a:lstStyle/>
            <a:p>
              <a:pPr>
                <a:lnSpc>
                  <a:spcPts val="3841"/>
                </a:lnSpc>
              </a:pPr>
            </a:p>
          </p:txBody>
        </p:sp>
      </p:grpSp>
      <p:sp>
        <p:nvSpPr>
          <p:cNvPr name="TextBox 7" id="7"/>
          <p:cNvSpPr txBox="true"/>
          <p:nvPr/>
        </p:nvSpPr>
        <p:spPr>
          <a:xfrm rot="0">
            <a:off x="1612566" y="3044462"/>
            <a:ext cx="6841076" cy="2837568"/>
          </a:xfrm>
          <a:prstGeom prst="rect">
            <a:avLst/>
          </a:prstGeom>
        </p:spPr>
        <p:txBody>
          <a:bodyPr anchor="t" rtlCol="false" tIns="0" lIns="0" bIns="0" rIns="0">
            <a:spAutoFit/>
          </a:bodyPr>
          <a:lstStyle/>
          <a:p>
            <a:pPr>
              <a:lnSpc>
                <a:spcPts val="5642"/>
              </a:lnSpc>
            </a:pPr>
            <a:r>
              <a:rPr lang="en-US" sz="3761" spc="188">
                <a:solidFill>
                  <a:srgbClr val="371A9F"/>
                </a:solidFill>
                <a:latin typeface="Montserrat Classic Bold"/>
              </a:rPr>
              <a:t>An </a:t>
            </a:r>
            <a:r>
              <a:rPr lang="en-US" sz="3761" spc="188">
                <a:solidFill>
                  <a:srgbClr val="371A9F"/>
                </a:solidFill>
                <a:latin typeface="Montserrat Classic Bold"/>
              </a:rPr>
              <a:t>access point</a:t>
            </a:r>
            <a:r>
              <a:rPr lang="en-US" sz="3761" spc="188">
                <a:solidFill>
                  <a:srgbClr val="371A9F"/>
                </a:solidFill>
                <a:latin typeface="Montserrat Classic Bold"/>
              </a:rPr>
              <a:t> is a device that creates a wireless local area network, or WLAN.</a:t>
            </a:r>
          </a:p>
        </p:txBody>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6859756" y="2599594"/>
            <a:ext cx="11428244" cy="7353827"/>
          </a:xfrm>
          <a:prstGeom prst="rect">
            <a:avLst/>
          </a:prstGeom>
        </p:spPr>
      </p:pic>
      <p:grpSp>
        <p:nvGrpSpPr>
          <p:cNvPr name="Group 4" id="4"/>
          <p:cNvGrpSpPr/>
          <p:nvPr/>
        </p:nvGrpSpPr>
        <p:grpSpPr>
          <a:xfrm rot="0">
            <a:off x="1576873" y="552480"/>
            <a:ext cx="7153691" cy="1847215"/>
            <a:chOff x="0" y="0"/>
            <a:chExt cx="9538255" cy="24629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Modem</a:t>
              </a:r>
            </a:p>
          </p:txBody>
        </p:sp>
        <p:sp>
          <p:nvSpPr>
            <p:cNvPr name="TextBox 6" id="6"/>
            <p:cNvSpPr txBox="true"/>
            <p:nvPr/>
          </p:nvSpPr>
          <p:spPr>
            <a:xfrm rot="0">
              <a:off x="0" y="1794002"/>
              <a:ext cx="9538255" cy="668951"/>
            </a:xfrm>
            <a:prstGeom prst="rect">
              <a:avLst/>
            </a:prstGeom>
          </p:spPr>
          <p:txBody>
            <a:bodyPr anchor="t" rtlCol="false" tIns="0" lIns="0" bIns="0" rIns="0">
              <a:spAutoFit/>
            </a:bodyPr>
            <a:lstStyle/>
            <a:p>
              <a:pPr>
                <a:lnSpc>
                  <a:spcPts val="3841"/>
                </a:lnSpc>
              </a:pPr>
            </a:p>
          </p:txBody>
        </p:sp>
      </p:grpSp>
      <p:sp>
        <p:nvSpPr>
          <p:cNvPr name="TextBox 7" id="7"/>
          <p:cNvSpPr txBox="true"/>
          <p:nvPr/>
        </p:nvSpPr>
        <p:spPr>
          <a:xfrm rot="0">
            <a:off x="1612566" y="3044462"/>
            <a:ext cx="6841076" cy="2837568"/>
          </a:xfrm>
          <a:prstGeom prst="rect">
            <a:avLst/>
          </a:prstGeom>
        </p:spPr>
        <p:txBody>
          <a:bodyPr anchor="t" rtlCol="false" tIns="0" lIns="0" bIns="0" rIns="0">
            <a:spAutoFit/>
          </a:bodyPr>
          <a:lstStyle/>
          <a:p>
            <a:pPr>
              <a:lnSpc>
                <a:spcPts val="5642"/>
              </a:lnSpc>
            </a:pPr>
            <a:r>
              <a:rPr lang="en-US" sz="3761" spc="188">
                <a:solidFill>
                  <a:srgbClr val="371A9F"/>
                </a:solidFill>
                <a:latin typeface="Montserrat Classic Bold"/>
              </a:rPr>
              <a:t>A hardware device that connects a computer or router to a broadband network</a:t>
            </a: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9387332" y="2503213"/>
            <a:ext cx="7372305" cy="7372305"/>
          </a:xfrm>
          <a:prstGeom prst="rect">
            <a:avLst/>
          </a:prstGeom>
        </p:spPr>
      </p:pic>
      <p:grpSp>
        <p:nvGrpSpPr>
          <p:cNvPr name="Group 4" id="4"/>
          <p:cNvGrpSpPr/>
          <p:nvPr/>
        </p:nvGrpSpPr>
        <p:grpSpPr>
          <a:xfrm rot="0">
            <a:off x="1740375" y="497980"/>
            <a:ext cx="7153691" cy="1847215"/>
            <a:chOff x="0" y="0"/>
            <a:chExt cx="9538255" cy="24629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Bridge</a:t>
              </a:r>
            </a:p>
          </p:txBody>
        </p:sp>
        <p:sp>
          <p:nvSpPr>
            <p:cNvPr name="TextBox 6" id="6"/>
            <p:cNvSpPr txBox="true"/>
            <p:nvPr/>
          </p:nvSpPr>
          <p:spPr>
            <a:xfrm rot="0">
              <a:off x="0" y="1794002"/>
              <a:ext cx="9538255" cy="668951"/>
            </a:xfrm>
            <a:prstGeom prst="rect">
              <a:avLst/>
            </a:prstGeom>
          </p:spPr>
          <p:txBody>
            <a:bodyPr anchor="t" rtlCol="false" tIns="0" lIns="0" bIns="0" rIns="0">
              <a:spAutoFit/>
            </a:bodyPr>
            <a:lstStyle/>
            <a:p>
              <a:pPr>
                <a:lnSpc>
                  <a:spcPts val="3841"/>
                </a:lnSpc>
              </a:pPr>
            </a:p>
          </p:txBody>
        </p:sp>
      </p:grpSp>
      <p:sp>
        <p:nvSpPr>
          <p:cNvPr name="TextBox 7" id="7"/>
          <p:cNvSpPr txBox="true"/>
          <p:nvPr/>
        </p:nvSpPr>
        <p:spPr>
          <a:xfrm rot="0">
            <a:off x="1740375" y="2612985"/>
            <a:ext cx="6841076" cy="4270867"/>
          </a:xfrm>
          <a:prstGeom prst="rect">
            <a:avLst/>
          </a:prstGeom>
        </p:spPr>
        <p:txBody>
          <a:bodyPr anchor="t" rtlCol="false" tIns="0" lIns="0" bIns="0" rIns="0">
            <a:spAutoFit/>
          </a:bodyPr>
          <a:lstStyle/>
          <a:p>
            <a:pPr>
              <a:lnSpc>
                <a:spcPts val="5642"/>
              </a:lnSpc>
            </a:pPr>
            <a:r>
              <a:rPr lang="en-US" sz="3761" spc="188">
                <a:solidFill>
                  <a:srgbClr val="371A9F"/>
                </a:solidFill>
                <a:latin typeface="Montserrat Classic Bold"/>
              </a:rPr>
              <a:t>Networking device that creates a single, aggregate network from multiple communication networks or network segments</a:t>
            </a:r>
            <a:r>
              <a:rPr lang="en-US" sz="3761" spc="188">
                <a:solidFill>
                  <a:srgbClr val="371A9F"/>
                </a:solidFill>
                <a:latin typeface="Montserrat Classic"/>
              </a:rPr>
              <a:t>.</a:t>
            </a:r>
          </a:p>
        </p:txBody>
      </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6972300" y="1028700"/>
            <a:ext cx="10287000" cy="8229600"/>
          </a:xfrm>
          <a:prstGeom prst="rect">
            <a:avLst/>
          </a:prstGeom>
        </p:spPr>
      </p:pic>
      <p:grpSp>
        <p:nvGrpSpPr>
          <p:cNvPr name="Group 4" id="4"/>
          <p:cNvGrpSpPr/>
          <p:nvPr/>
        </p:nvGrpSpPr>
        <p:grpSpPr>
          <a:xfrm rot="0">
            <a:off x="1699500" y="511605"/>
            <a:ext cx="7153691" cy="1847215"/>
            <a:chOff x="0" y="0"/>
            <a:chExt cx="9538255" cy="24629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Repeater</a:t>
              </a:r>
            </a:p>
          </p:txBody>
        </p:sp>
        <p:sp>
          <p:nvSpPr>
            <p:cNvPr name="TextBox 6" id="6"/>
            <p:cNvSpPr txBox="true"/>
            <p:nvPr/>
          </p:nvSpPr>
          <p:spPr>
            <a:xfrm rot="0">
              <a:off x="0" y="1794002"/>
              <a:ext cx="9538255" cy="668951"/>
            </a:xfrm>
            <a:prstGeom prst="rect">
              <a:avLst/>
            </a:prstGeom>
          </p:spPr>
          <p:txBody>
            <a:bodyPr anchor="t" rtlCol="false" tIns="0" lIns="0" bIns="0" rIns="0">
              <a:spAutoFit/>
            </a:bodyPr>
            <a:lstStyle/>
            <a:p>
              <a:pPr>
                <a:lnSpc>
                  <a:spcPts val="3841"/>
                </a:lnSpc>
              </a:pPr>
            </a:p>
          </p:txBody>
        </p:sp>
      </p:grpSp>
      <p:sp>
        <p:nvSpPr>
          <p:cNvPr name="TextBox 7" id="7"/>
          <p:cNvSpPr txBox="true"/>
          <p:nvPr/>
        </p:nvSpPr>
        <p:spPr>
          <a:xfrm rot="0">
            <a:off x="1699500" y="2812485"/>
            <a:ext cx="6841076" cy="3916225"/>
          </a:xfrm>
          <a:prstGeom prst="rect">
            <a:avLst/>
          </a:prstGeom>
        </p:spPr>
        <p:txBody>
          <a:bodyPr anchor="t" rtlCol="false" tIns="0" lIns="0" bIns="0" rIns="0">
            <a:spAutoFit/>
          </a:bodyPr>
          <a:lstStyle/>
          <a:p>
            <a:pPr>
              <a:lnSpc>
                <a:spcPts val="5192"/>
              </a:lnSpc>
            </a:pPr>
            <a:r>
              <a:rPr lang="en-US" sz="3461" spc="173">
                <a:solidFill>
                  <a:srgbClr val="371A9F"/>
                </a:solidFill>
                <a:latin typeface="Montserrat Classic Bold"/>
              </a:rPr>
              <a:t>Network device that retransmits a received signal with more power than what would be capable with the original signal.</a:t>
            </a:r>
          </a:p>
        </p:txBody>
      </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5985689" y="3047248"/>
            <a:ext cx="13801282" cy="8415416"/>
          </a:xfrm>
          <a:prstGeom prst="rect">
            <a:avLst/>
          </a:prstGeom>
        </p:spPr>
      </p:pic>
      <p:grpSp>
        <p:nvGrpSpPr>
          <p:cNvPr name="Group 4" id="4"/>
          <p:cNvGrpSpPr/>
          <p:nvPr/>
        </p:nvGrpSpPr>
        <p:grpSpPr>
          <a:xfrm rot="0">
            <a:off x="1617749" y="552480"/>
            <a:ext cx="7153691" cy="1847215"/>
            <a:chOff x="0" y="0"/>
            <a:chExt cx="9538255" cy="24629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Switch</a:t>
              </a:r>
            </a:p>
          </p:txBody>
        </p:sp>
        <p:sp>
          <p:nvSpPr>
            <p:cNvPr name="TextBox 6" id="6"/>
            <p:cNvSpPr txBox="true"/>
            <p:nvPr/>
          </p:nvSpPr>
          <p:spPr>
            <a:xfrm rot="0">
              <a:off x="0" y="1794002"/>
              <a:ext cx="9538255" cy="668951"/>
            </a:xfrm>
            <a:prstGeom prst="rect">
              <a:avLst/>
            </a:prstGeom>
          </p:spPr>
          <p:txBody>
            <a:bodyPr anchor="t" rtlCol="false" tIns="0" lIns="0" bIns="0" rIns="0">
              <a:spAutoFit/>
            </a:bodyPr>
            <a:lstStyle/>
            <a:p>
              <a:pPr>
                <a:lnSpc>
                  <a:spcPts val="3841"/>
                </a:lnSpc>
              </a:pPr>
            </a:p>
          </p:txBody>
        </p:sp>
      </p:grpSp>
      <p:sp>
        <p:nvSpPr>
          <p:cNvPr name="TextBox 7" id="7"/>
          <p:cNvSpPr txBox="true"/>
          <p:nvPr/>
        </p:nvSpPr>
        <p:spPr>
          <a:xfrm rot="0">
            <a:off x="1617749" y="3198950"/>
            <a:ext cx="6841076" cy="1944550"/>
          </a:xfrm>
          <a:prstGeom prst="rect">
            <a:avLst/>
          </a:prstGeom>
        </p:spPr>
        <p:txBody>
          <a:bodyPr anchor="t" rtlCol="false" tIns="0" lIns="0" bIns="0" rIns="0">
            <a:spAutoFit/>
          </a:bodyPr>
          <a:lstStyle/>
          <a:p>
            <a:pPr>
              <a:lnSpc>
                <a:spcPts val="5192"/>
              </a:lnSpc>
            </a:pPr>
            <a:r>
              <a:rPr lang="en-US" sz="3461" spc="173">
                <a:solidFill>
                  <a:srgbClr val="371A9F"/>
                </a:solidFill>
                <a:latin typeface="Montserrat Classic Bold"/>
              </a:rPr>
              <a:t>A device in a computer network that connects other devices together</a:t>
            </a:r>
          </a:p>
        </p:txBody>
      </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28700" y="-230306"/>
            <a:ext cx="9258300" cy="8459906"/>
          </a:xfrm>
          <a:prstGeom prst="rect">
            <a:avLst/>
          </a:prstGeom>
          <a:solidFill>
            <a:srgbClr val="FF8FE6"/>
          </a:solidFill>
        </p:spPr>
      </p:sp>
      <p:pic>
        <p:nvPicPr>
          <p:cNvPr name="Picture 3" id="3"/>
          <p:cNvPicPr>
            <a:picLocks noChangeAspect="true"/>
          </p:cNvPicPr>
          <p:nvPr/>
        </p:nvPicPr>
        <p:blipFill>
          <a:blip r:embed="rId2"/>
          <a:srcRect l="0" t="0" r="0" b="0"/>
          <a:stretch>
            <a:fillRect/>
          </a:stretch>
        </p:blipFill>
        <p:spPr>
          <a:xfrm flipH="false" flipV="false" rot="0">
            <a:off x="9144000" y="2946695"/>
            <a:ext cx="8486577" cy="8486577"/>
          </a:xfrm>
          <a:prstGeom prst="rect">
            <a:avLst/>
          </a:prstGeom>
        </p:spPr>
      </p:pic>
      <p:grpSp>
        <p:nvGrpSpPr>
          <p:cNvPr name="Group 4" id="4"/>
          <p:cNvGrpSpPr/>
          <p:nvPr/>
        </p:nvGrpSpPr>
        <p:grpSpPr>
          <a:xfrm rot="0">
            <a:off x="1617749" y="497980"/>
            <a:ext cx="7153691" cy="1847215"/>
            <a:chOff x="0" y="0"/>
            <a:chExt cx="9538255" cy="2462953"/>
          </a:xfrm>
        </p:grpSpPr>
        <p:sp>
          <p:nvSpPr>
            <p:cNvPr name="TextBox 5" id="5"/>
            <p:cNvSpPr txBox="true"/>
            <p:nvPr/>
          </p:nvSpPr>
          <p:spPr>
            <a:xfrm rot="0">
              <a:off x="0" y="114300"/>
              <a:ext cx="9538255" cy="1181947"/>
            </a:xfrm>
            <a:prstGeom prst="rect">
              <a:avLst/>
            </a:prstGeom>
          </p:spPr>
          <p:txBody>
            <a:bodyPr anchor="t" rtlCol="false" tIns="0" lIns="0" bIns="0" rIns="0">
              <a:spAutoFit/>
            </a:bodyPr>
            <a:lstStyle/>
            <a:p>
              <a:pPr>
                <a:lnSpc>
                  <a:spcPts val="6400"/>
                </a:lnSpc>
              </a:pPr>
              <a:r>
                <a:rPr lang="en-US" sz="6400" spc="128">
                  <a:solidFill>
                    <a:srgbClr val="371A9F"/>
                  </a:solidFill>
                  <a:latin typeface="Montserrat Classic Bold"/>
                </a:rPr>
                <a:t>Hub</a:t>
              </a:r>
            </a:p>
          </p:txBody>
        </p:sp>
        <p:sp>
          <p:nvSpPr>
            <p:cNvPr name="TextBox 6" id="6"/>
            <p:cNvSpPr txBox="true"/>
            <p:nvPr/>
          </p:nvSpPr>
          <p:spPr>
            <a:xfrm rot="0">
              <a:off x="0" y="1794002"/>
              <a:ext cx="9538255" cy="668951"/>
            </a:xfrm>
            <a:prstGeom prst="rect">
              <a:avLst/>
            </a:prstGeom>
          </p:spPr>
          <p:txBody>
            <a:bodyPr anchor="t" rtlCol="false" tIns="0" lIns="0" bIns="0" rIns="0">
              <a:spAutoFit/>
            </a:bodyPr>
            <a:lstStyle/>
            <a:p>
              <a:pPr>
                <a:lnSpc>
                  <a:spcPts val="3841"/>
                </a:lnSpc>
              </a:pPr>
            </a:p>
          </p:txBody>
        </p:sp>
      </p:grpSp>
      <p:sp>
        <p:nvSpPr>
          <p:cNvPr name="TextBox 7" id="7"/>
          <p:cNvSpPr txBox="true"/>
          <p:nvPr/>
        </p:nvSpPr>
        <p:spPr>
          <a:xfrm rot="0">
            <a:off x="1617749" y="3198950"/>
            <a:ext cx="6841076" cy="2601775"/>
          </a:xfrm>
          <a:prstGeom prst="rect">
            <a:avLst/>
          </a:prstGeom>
        </p:spPr>
        <p:txBody>
          <a:bodyPr anchor="t" rtlCol="false" tIns="0" lIns="0" bIns="0" rIns="0">
            <a:spAutoFit/>
          </a:bodyPr>
          <a:lstStyle/>
          <a:p>
            <a:pPr>
              <a:lnSpc>
                <a:spcPts val="5192"/>
              </a:lnSpc>
            </a:pPr>
            <a:r>
              <a:rPr lang="en-US" sz="3461" spc="173">
                <a:solidFill>
                  <a:srgbClr val="371A9F"/>
                </a:solidFill>
                <a:latin typeface="Montserrat Classic Bold"/>
              </a:rPr>
              <a:t>Same with switch, Hub is device which is used to connect multiple devices in a network.</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2884733"/>
            <a:ext cx="9498031"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a:rPr>
              <a:t>Computer Network</a:t>
            </a:r>
          </a:p>
        </p:txBody>
      </p:sp>
      <p:sp>
        <p:nvSpPr>
          <p:cNvPr name="TextBox 4" id="4"/>
          <p:cNvSpPr txBox="true"/>
          <p:nvPr/>
        </p:nvSpPr>
        <p:spPr>
          <a:xfrm rot="0">
            <a:off x="1802756" y="4294949"/>
            <a:ext cx="13031131" cy="2566035"/>
          </a:xfrm>
          <a:prstGeom prst="rect">
            <a:avLst/>
          </a:prstGeom>
        </p:spPr>
        <p:txBody>
          <a:bodyPr anchor="t" rtlCol="false" tIns="0" lIns="0" bIns="0" rIns="0">
            <a:spAutoFit/>
          </a:bodyPr>
          <a:lstStyle/>
          <a:p>
            <a:pPr>
              <a:lnSpc>
                <a:spcPts val="5100"/>
              </a:lnSpc>
            </a:pPr>
            <a:r>
              <a:rPr lang="en-US" sz="3400" spc="170">
                <a:solidFill>
                  <a:srgbClr val="52DDD4"/>
                </a:solidFill>
                <a:latin typeface="Montserrat Classic Bold"/>
              </a:rPr>
              <a:t>Is a collection of network devices and computer devices that are connected to each other through transmission media to be able share data and resources.</a:t>
            </a:r>
          </a:p>
        </p:txBody>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9784619" y="4072890"/>
            <a:ext cx="11818622" cy="11818622"/>
          </a:xfrm>
          <a:prstGeom prst="rect">
            <a:avLst/>
          </a:prstGeom>
        </p:spPr>
      </p:pic>
      <p:pic>
        <p:nvPicPr>
          <p:cNvPr name="Picture 3" id="3"/>
          <p:cNvPicPr>
            <a:picLocks noChangeAspect="true"/>
          </p:cNvPicPr>
          <p:nvPr/>
        </p:nvPicPr>
        <p:blipFill>
          <a:blip r:embed="rId4"/>
          <a:srcRect l="49563" t="26435" r="0" b="67200"/>
          <a:stretch>
            <a:fillRect/>
          </a:stretch>
        </p:blipFill>
        <p:spPr>
          <a:xfrm flipH="false" flipV="false" rot="0">
            <a:off x="8239209" y="8796322"/>
            <a:ext cx="7987423" cy="1783765"/>
          </a:xfrm>
          <a:prstGeom prst="rect">
            <a:avLst/>
          </a:prstGeom>
        </p:spPr>
      </p:pic>
      <p:pic>
        <p:nvPicPr>
          <p:cNvPr name="Picture 4" id="4"/>
          <p:cNvPicPr>
            <a:picLocks noChangeAspect="true"/>
          </p:cNvPicPr>
          <p:nvPr/>
        </p:nvPicPr>
        <p:blipFill>
          <a:blip r:embed="rId5"/>
          <a:srcRect l="27307" t="20118" r="0" b="20118"/>
          <a:stretch>
            <a:fillRect/>
          </a:stretch>
        </p:blipFill>
        <p:spPr>
          <a:xfrm flipH="false" flipV="false" rot="0">
            <a:off x="-302170" y="-299632"/>
            <a:ext cx="3474050" cy="5077664"/>
          </a:xfrm>
          <a:prstGeom prst="rect">
            <a:avLst/>
          </a:prstGeom>
        </p:spPr>
      </p:pic>
      <p:sp>
        <p:nvSpPr>
          <p:cNvPr name="TextBox 5" id="5"/>
          <p:cNvSpPr txBox="true"/>
          <p:nvPr/>
        </p:nvSpPr>
        <p:spPr>
          <a:xfrm rot="0">
            <a:off x="-1331208" y="5808587"/>
            <a:ext cx="6188365" cy="5456362"/>
          </a:xfrm>
          <a:prstGeom prst="rect">
            <a:avLst/>
          </a:prstGeom>
        </p:spPr>
        <p:txBody>
          <a:bodyPr anchor="t" rtlCol="false" tIns="0" lIns="0" bIns="0" rIns="0">
            <a:spAutoFit/>
          </a:bodyPr>
          <a:lstStyle/>
          <a:p>
            <a:pPr algn="r">
              <a:lnSpc>
                <a:spcPts val="3094"/>
              </a:lnSpc>
            </a:pPr>
            <a:r>
              <a:rPr lang="en-US" sz="2210" spc="391">
                <a:solidFill>
                  <a:srgbClr val="52DDD4"/>
                </a:solidFill>
                <a:latin typeface="Montserrat Classic"/>
              </a:rPr>
              <a:t>1011000111101011111101111000010101001011110101011011010001011011001100100111010101110010000011001001011111101111111010111001001110110100010000100000001110010111011000111101011111101111000010101001011110101011011010001011011001100100111010101110010000011001001011111101111111010111001001110110100010000100000001110010111011000111101011111101111000010101001011110101011101100011110101111110111100001010100101111010</a:t>
            </a:r>
          </a:p>
        </p:txBody>
      </p:sp>
      <p:sp>
        <p:nvSpPr>
          <p:cNvPr name="AutoShape 6" id="6"/>
          <p:cNvSpPr/>
          <p:nvPr/>
        </p:nvSpPr>
        <p:spPr>
          <a:xfrm rot="0">
            <a:off x="1485900" y="-245660"/>
            <a:ext cx="15837353" cy="9503960"/>
          </a:xfrm>
          <a:prstGeom prst="rect">
            <a:avLst/>
          </a:prstGeom>
          <a:solidFill>
            <a:srgbClr val="FF8FE6"/>
          </a:solidFill>
        </p:spPr>
      </p:sp>
      <p:sp>
        <p:nvSpPr>
          <p:cNvPr name="TextBox 7" id="7"/>
          <p:cNvSpPr txBox="true"/>
          <p:nvPr/>
        </p:nvSpPr>
        <p:spPr>
          <a:xfrm rot="0">
            <a:off x="3444748" y="3557630"/>
            <a:ext cx="11919658" cy="1859280"/>
          </a:xfrm>
          <a:prstGeom prst="rect">
            <a:avLst/>
          </a:prstGeom>
        </p:spPr>
        <p:txBody>
          <a:bodyPr anchor="t" rtlCol="false" tIns="0" lIns="0" bIns="0" rIns="0">
            <a:spAutoFit/>
          </a:bodyPr>
          <a:lstStyle/>
          <a:p>
            <a:pPr>
              <a:lnSpc>
                <a:spcPts val="14760"/>
              </a:lnSpc>
            </a:pPr>
            <a:r>
              <a:rPr lang="en-US" sz="12000" spc="240">
                <a:solidFill>
                  <a:srgbClr val="371A9F"/>
                </a:solidFill>
                <a:latin typeface="Montserrat Classic Bold"/>
              </a:rPr>
              <a:t>THANK YOU</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71A9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19785" b="0"/>
          <a:stretch>
            <a:fillRect/>
          </a:stretch>
        </p:blipFill>
        <p:spPr>
          <a:xfrm flipH="false" flipV="false" rot="0">
            <a:off x="617218" y="692761"/>
            <a:ext cx="8312938" cy="5829387"/>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9258578" y="3786807"/>
            <a:ext cx="8000722" cy="6000542"/>
          </a:xfrm>
          <a:prstGeom prst="rect">
            <a:avLst/>
          </a:prstGeom>
        </p:spPr>
      </p:pic>
      <p:sp>
        <p:nvSpPr>
          <p:cNvPr name="TextBox 4" id="4"/>
          <p:cNvSpPr txBox="true"/>
          <p:nvPr/>
        </p:nvSpPr>
        <p:spPr>
          <a:xfrm rot="0">
            <a:off x="9416342" y="1661615"/>
            <a:ext cx="7842958" cy="864489"/>
          </a:xfrm>
          <a:prstGeom prst="rect">
            <a:avLst/>
          </a:prstGeom>
        </p:spPr>
        <p:txBody>
          <a:bodyPr anchor="t" rtlCol="false" tIns="0" lIns="0" bIns="0" rIns="0">
            <a:spAutoFit/>
          </a:bodyPr>
          <a:lstStyle/>
          <a:p>
            <a:pPr algn="ctr">
              <a:lnSpc>
                <a:spcPts val="6888"/>
              </a:lnSpc>
            </a:pPr>
            <a:r>
              <a:rPr lang="en-US" sz="5600" spc="112">
                <a:solidFill>
                  <a:srgbClr val="52DDD4"/>
                </a:solidFill>
                <a:latin typeface="Montserrat Classic Bold"/>
              </a:rPr>
              <a:t>ILUSTRATE</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3917721" y="2103124"/>
            <a:ext cx="3657600" cy="6538075"/>
          </a:xfrm>
          <a:prstGeom prst="rect">
            <a:avLst/>
          </a:prstGeom>
          <a:solidFill>
            <a:srgbClr val="FF8FE6"/>
          </a:solidFill>
        </p:spPr>
      </p:sp>
      <p:sp>
        <p:nvSpPr>
          <p:cNvPr name="TextBox 3" id="3"/>
          <p:cNvSpPr txBox="true"/>
          <p:nvPr/>
        </p:nvSpPr>
        <p:spPr>
          <a:xfrm rot="0">
            <a:off x="8833312" y="4265084"/>
            <a:ext cx="6813564" cy="2079626"/>
          </a:xfrm>
          <a:prstGeom prst="rect">
            <a:avLst/>
          </a:prstGeom>
        </p:spPr>
        <p:txBody>
          <a:bodyPr anchor="t" rtlCol="false" tIns="0" lIns="0" bIns="0" rIns="0">
            <a:spAutoFit/>
          </a:bodyPr>
          <a:lstStyle/>
          <a:p>
            <a:pPr algn="ctr">
              <a:lnSpc>
                <a:spcPts val="8000"/>
              </a:lnSpc>
            </a:pPr>
            <a:r>
              <a:rPr lang="en-US" sz="8000" spc="160">
                <a:solidFill>
                  <a:srgbClr val="FF8FE6"/>
                </a:solidFill>
                <a:latin typeface="Montserrat Classic"/>
              </a:rPr>
              <a:t>NETWORK TYPE</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371A9F"/>
        </a:solidFill>
      </p:bgPr>
    </p:bg>
    <p:spTree>
      <p:nvGrpSpPr>
        <p:cNvPr id="1" name=""/>
        <p:cNvGrpSpPr/>
        <p:nvPr/>
      </p:nvGrpSpPr>
      <p:grpSpPr>
        <a:xfrm>
          <a:off x="0" y="0"/>
          <a:ext cx="0" cy="0"/>
          <a:chOff x="0" y="0"/>
          <a:chExt cx="0" cy="0"/>
        </a:xfrm>
      </p:grpSpPr>
      <p:sp>
        <p:nvSpPr>
          <p:cNvPr name="AutoShape 2" id="2"/>
          <p:cNvSpPr/>
          <p:nvPr/>
        </p:nvSpPr>
        <p:spPr>
          <a:xfrm rot="0">
            <a:off x="10927542" y="3007594"/>
            <a:ext cx="7658903" cy="7615451"/>
          </a:xfrm>
          <a:prstGeom prst="rect">
            <a:avLst/>
          </a:prstGeom>
          <a:solidFill>
            <a:srgbClr val="FF8FE6"/>
          </a:solidFill>
        </p:spPr>
      </p:sp>
      <p:sp>
        <p:nvSpPr>
          <p:cNvPr name="AutoShape 3" id="3"/>
          <p:cNvSpPr/>
          <p:nvPr/>
        </p:nvSpPr>
        <p:spPr>
          <a:xfrm rot="0">
            <a:off x="978604" y="2346989"/>
            <a:ext cx="455468" cy="495300"/>
          </a:xfrm>
          <a:prstGeom prst="rect">
            <a:avLst/>
          </a:prstGeom>
          <a:solidFill>
            <a:srgbClr val="52DDD4"/>
          </a:solidFill>
        </p:spPr>
      </p:sp>
      <p:sp>
        <p:nvSpPr>
          <p:cNvPr name="TextBox 4" id="4"/>
          <p:cNvSpPr txBox="true"/>
          <p:nvPr/>
        </p:nvSpPr>
        <p:spPr>
          <a:xfrm rot="0">
            <a:off x="1906039" y="2180301"/>
            <a:ext cx="7079458" cy="662941"/>
          </a:xfrm>
          <a:prstGeom prst="rect">
            <a:avLst/>
          </a:prstGeom>
        </p:spPr>
        <p:txBody>
          <a:bodyPr anchor="t" rtlCol="false" tIns="0" lIns="0" bIns="0" rIns="0">
            <a:spAutoFit/>
          </a:bodyPr>
          <a:lstStyle/>
          <a:p>
            <a:pPr>
              <a:lnSpc>
                <a:spcPts val="5459"/>
              </a:lnSpc>
            </a:pPr>
            <a:r>
              <a:rPr lang="en-US" sz="3899" spc="350">
                <a:solidFill>
                  <a:srgbClr val="FF8FE6"/>
                </a:solidFill>
                <a:latin typeface="Montserrat Classic"/>
              </a:rPr>
              <a:t>LOCAL AREA NETWORK</a:t>
            </a:r>
          </a:p>
        </p:txBody>
      </p:sp>
      <p:sp>
        <p:nvSpPr>
          <p:cNvPr name="TextBox 5" id="5"/>
          <p:cNvSpPr txBox="true"/>
          <p:nvPr/>
        </p:nvSpPr>
        <p:spPr>
          <a:xfrm rot="0">
            <a:off x="1906039" y="2924938"/>
            <a:ext cx="7079458" cy="495300"/>
          </a:xfrm>
          <a:prstGeom prst="rect">
            <a:avLst/>
          </a:prstGeom>
        </p:spPr>
        <p:txBody>
          <a:bodyPr anchor="t" rtlCol="false" tIns="0" lIns="0" bIns="0" rIns="0">
            <a:spAutoFit/>
          </a:bodyPr>
          <a:lstStyle/>
          <a:p>
            <a:pPr>
              <a:lnSpc>
                <a:spcPts val="4199"/>
              </a:lnSpc>
            </a:pPr>
            <a:r>
              <a:rPr lang="en-US" sz="2999" spc="29">
                <a:solidFill>
                  <a:srgbClr val="52DDD4"/>
                </a:solidFill>
                <a:latin typeface="Montserrat Light"/>
              </a:rPr>
              <a:t>(LAN)</a:t>
            </a:r>
          </a:p>
        </p:txBody>
      </p:sp>
      <p:sp>
        <p:nvSpPr>
          <p:cNvPr name="AutoShape 6" id="6"/>
          <p:cNvSpPr/>
          <p:nvPr/>
        </p:nvSpPr>
        <p:spPr>
          <a:xfrm rot="0">
            <a:off x="978604" y="4697611"/>
            <a:ext cx="455468" cy="495300"/>
          </a:xfrm>
          <a:prstGeom prst="rect">
            <a:avLst/>
          </a:prstGeom>
          <a:solidFill>
            <a:srgbClr val="52DDD4"/>
          </a:solidFill>
        </p:spPr>
      </p:sp>
      <p:sp>
        <p:nvSpPr>
          <p:cNvPr name="TextBox 7" id="7"/>
          <p:cNvSpPr txBox="true"/>
          <p:nvPr/>
        </p:nvSpPr>
        <p:spPr>
          <a:xfrm rot="0">
            <a:off x="1906039" y="4545211"/>
            <a:ext cx="8078772" cy="537844"/>
          </a:xfrm>
          <a:prstGeom prst="rect">
            <a:avLst/>
          </a:prstGeom>
        </p:spPr>
        <p:txBody>
          <a:bodyPr anchor="t" rtlCol="false" tIns="0" lIns="0" bIns="0" rIns="0">
            <a:spAutoFit/>
          </a:bodyPr>
          <a:lstStyle/>
          <a:p>
            <a:pPr>
              <a:lnSpc>
                <a:spcPts val="4480"/>
              </a:lnSpc>
            </a:pPr>
            <a:r>
              <a:rPr lang="en-US" sz="3200" spc="288">
                <a:solidFill>
                  <a:srgbClr val="FF8FE6"/>
                </a:solidFill>
                <a:latin typeface="Montserrat Classic"/>
              </a:rPr>
              <a:t>WIRELESS LOCAL AREA NETWORK</a:t>
            </a:r>
          </a:p>
        </p:txBody>
      </p:sp>
      <p:sp>
        <p:nvSpPr>
          <p:cNvPr name="AutoShape 8" id="8"/>
          <p:cNvSpPr/>
          <p:nvPr/>
        </p:nvSpPr>
        <p:spPr>
          <a:xfrm rot="0">
            <a:off x="978604" y="7060979"/>
            <a:ext cx="455468" cy="495300"/>
          </a:xfrm>
          <a:prstGeom prst="rect">
            <a:avLst/>
          </a:prstGeom>
          <a:solidFill>
            <a:srgbClr val="52DDD4"/>
          </a:solidFill>
        </p:spPr>
      </p:sp>
      <p:sp>
        <p:nvSpPr>
          <p:cNvPr name="TextBox 9" id="9"/>
          <p:cNvSpPr txBox="true"/>
          <p:nvPr/>
        </p:nvSpPr>
        <p:spPr>
          <a:xfrm rot="0">
            <a:off x="1906039" y="6889529"/>
            <a:ext cx="7079458" cy="712470"/>
          </a:xfrm>
          <a:prstGeom prst="rect">
            <a:avLst/>
          </a:prstGeom>
        </p:spPr>
        <p:txBody>
          <a:bodyPr anchor="t" rtlCol="false" tIns="0" lIns="0" bIns="0" rIns="0">
            <a:spAutoFit/>
          </a:bodyPr>
          <a:lstStyle/>
          <a:p>
            <a:pPr>
              <a:lnSpc>
                <a:spcPts val="5880"/>
              </a:lnSpc>
            </a:pPr>
            <a:r>
              <a:rPr lang="en-US" sz="4200" spc="378">
                <a:solidFill>
                  <a:srgbClr val="FF8FE6"/>
                </a:solidFill>
                <a:latin typeface="Montserrat Classic"/>
              </a:rPr>
              <a:t>WIDE AREA NETWORK</a:t>
            </a:r>
          </a:p>
        </p:txBody>
      </p:sp>
      <p:grpSp>
        <p:nvGrpSpPr>
          <p:cNvPr name="Group 10" id="10"/>
          <p:cNvGrpSpPr/>
          <p:nvPr/>
        </p:nvGrpSpPr>
        <p:grpSpPr>
          <a:xfrm rot="0">
            <a:off x="11959464" y="7924430"/>
            <a:ext cx="5595058" cy="1686569"/>
            <a:chOff x="0" y="0"/>
            <a:chExt cx="7460077" cy="2248759"/>
          </a:xfrm>
        </p:grpSpPr>
        <p:sp>
          <p:nvSpPr>
            <p:cNvPr name="TextBox 11" id="11"/>
            <p:cNvSpPr txBox="true"/>
            <p:nvPr/>
          </p:nvSpPr>
          <p:spPr>
            <a:xfrm rot="0">
              <a:off x="0" y="90664"/>
              <a:ext cx="7460077" cy="1069552"/>
            </a:xfrm>
            <a:prstGeom prst="rect">
              <a:avLst/>
            </a:prstGeom>
          </p:spPr>
          <p:txBody>
            <a:bodyPr anchor="t" rtlCol="false" tIns="0" lIns="0" bIns="0" rIns="0">
              <a:spAutoFit/>
            </a:bodyPr>
            <a:lstStyle/>
            <a:p>
              <a:pPr algn="r">
                <a:lnSpc>
                  <a:spcPts val="5800"/>
                </a:lnSpc>
              </a:pPr>
              <a:r>
                <a:rPr lang="en-US" sz="5800" spc="116">
                  <a:solidFill>
                    <a:srgbClr val="371A9F"/>
                  </a:solidFill>
                  <a:latin typeface="Montserrat Classic Bold"/>
                </a:rPr>
                <a:t>NETWORKING</a:t>
              </a:r>
            </a:p>
          </p:txBody>
        </p:sp>
        <p:sp>
          <p:nvSpPr>
            <p:cNvPr name="TextBox 12" id="12"/>
            <p:cNvSpPr txBox="true"/>
            <p:nvPr/>
          </p:nvSpPr>
          <p:spPr>
            <a:xfrm rot="0">
              <a:off x="0" y="1579808"/>
              <a:ext cx="7460077" cy="668951"/>
            </a:xfrm>
            <a:prstGeom prst="rect">
              <a:avLst/>
            </a:prstGeom>
          </p:spPr>
          <p:txBody>
            <a:bodyPr anchor="t" rtlCol="false" tIns="0" lIns="0" bIns="0" rIns="0">
              <a:spAutoFit/>
            </a:bodyPr>
            <a:lstStyle/>
            <a:p>
              <a:pPr algn="r">
                <a:lnSpc>
                  <a:spcPts val="3841"/>
                </a:lnSpc>
              </a:pPr>
              <a:r>
                <a:rPr lang="en-US" sz="3400" spc="170">
                  <a:solidFill>
                    <a:srgbClr val="371A9F"/>
                  </a:solidFill>
                  <a:latin typeface="Montserrat Classic Bold"/>
                </a:rPr>
                <a:t>Network Type</a:t>
              </a:r>
            </a:p>
          </p:txBody>
        </p:sp>
      </p:grpSp>
      <p:sp>
        <p:nvSpPr>
          <p:cNvPr name="TextBox 13" id="13"/>
          <p:cNvSpPr txBox="true"/>
          <p:nvPr/>
        </p:nvSpPr>
        <p:spPr>
          <a:xfrm rot="0">
            <a:off x="1906039" y="5168781"/>
            <a:ext cx="7079458" cy="488315"/>
          </a:xfrm>
          <a:prstGeom prst="rect">
            <a:avLst/>
          </a:prstGeom>
        </p:spPr>
        <p:txBody>
          <a:bodyPr anchor="t" rtlCol="false" tIns="0" lIns="0" bIns="0" rIns="0">
            <a:spAutoFit/>
          </a:bodyPr>
          <a:lstStyle/>
          <a:p>
            <a:pPr>
              <a:lnSpc>
                <a:spcPts val="4059"/>
              </a:lnSpc>
            </a:pPr>
            <a:r>
              <a:rPr lang="en-US" sz="2899" spc="28">
                <a:solidFill>
                  <a:srgbClr val="52DDD4"/>
                </a:solidFill>
                <a:latin typeface="Montserrat Light"/>
              </a:rPr>
              <a:t>(WLAN)</a:t>
            </a:r>
          </a:p>
        </p:txBody>
      </p:sp>
      <p:sp>
        <p:nvSpPr>
          <p:cNvPr name="TextBox 14" id="14"/>
          <p:cNvSpPr txBox="true"/>
          <p:nvPr/>
        </p:nvSpPr>
        <p:spPr>
          <a:xfrm rot="0">
            <a:off x="1906039" y="7687724"/>
            <a:ext cx="7079458" cy="495300"/>
          </a:xfrm>
          <a:prstGeom prst="rect">
            <a:avLst/>
          </a:prstGeom>
        </p:spPr>
        <p:txBody>
          <a:bodyPr anchor="t" rtlCol="false" tIns="0" lIns="0" bIns="0" rIns="0">
            <a:spAutoFit/>
          </a:bodyPr>
          <a:lstStyle/>
          <a:p>
            <a:pPr>
              <a:lnSpc>
                <a:spcPts val="4199"/>
              </a:lnSpc>
            </a:pPr>
            <a:r>
              <a:rPr lang="en-US" sz="2999" spc="29">
                <a:solidFill>
                  <a:srgbClr val="52DDD4"/>
                </a:solidFill>
                <a:latin typeface="Montserrat Light"/>
              </a:rPr>
              <a:t>(WAN)</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F8FE6"/>
        </a:solidFill>
      </p:bgPr>
    </p:bg>
    <p:spTree>
      <p:nvGrpSpPr>
        <p:cNvPr id="1" name=""/>
        <p:cNvGrpSpPr/>
        <p:nvPr/>
      </p:nvGrpSpPr>
      <p:grpSpPr>
        <a:xfrm>
          <a:off x="0" y="0"/>
          <a:ext cx="0" cy="0"/>
          <a:chOff x="0" y="0"/>
          <a:chExt cx="0" cy="0"/>
        </a:xfrm>
      </p:grpSpPr>
      <p:sp>
        <p:nvSpPr>
          <p:cNvPr name="AutoShape 2" id="2"/>
          <p:cNvSpPr/>
          <p:nvPr/>
        </p:nvSpPr>
        <p:spPr>
          <a:xfrm rot="0">
            <a:off x="1028700" y="1028700"/>
            <a:ext cx="16230600" cy="8229600"/>
          </a:xfrm>
          <a:prstGeom prst="rect">
            <a:avLst/>
          </a:prstGeom>
          <a:solidFill>
            <a:srgbClr val="371A9F"/>
          </a:solidFill>
        </p:spPr>
      </p:sp>
      <p:sp>
        <p:nvSpPr>
          <p:cNvPr name="TextBox 3" id="3"/>
          <p:cNvSpPr txBox="true"/>
          <p:nvPr/>
        </p:nvSpPr>
        <p:spPr>
          <a:xfrm rot="0">
            <a:off x="1802756" y="1848309"/>
            <a:ext cx="12202058" cy="857885"/>
          </a:xfrm>
          <a:prstGeom prst="rect">
            <a:avLst/>
          </a:prstGeom>
        </p:spPr>
        <p:txBody>
          <a:bodyPr anchor="t" rtlCol="false" tIns="0" lIns="0" bIns="0" rIns="0">
            <a:spAutoFit/>
          </a:bodyPr>
          <a:lstStyle/>
          <a:p>
            <a:pPr>
              <a:lnSpc>
                <a:spcPts val="6400"/>
              </a:lnSpc>
            </a:pPr>
            <a:r>
              <a:rPr lang="en-US" sz="6400" spc="128">
                <a:solidFill>
                  <a:srgbClr val="FF8FE6"/>
                </a:solidFill>
                <a:latin typeface="Montserrat Classic Bold"/>
              </a:rPr>
              <a:t>LOCAL AREA NETWORK</a:t>
            </a:r>
          </a:p>
        </p:txBody>
      </p:sp>
      <p:sp>
        <p:nvSpPr>
          <p:cNvPr name="TextBox 4" id="4"/>
          <p:cNvSpPr txBox="true"/>
          <p:nvPr/>
        </p:nvSpPr>
        <p:spPr>
          <a:xfrm rot="0">
            <a:off x="1802756" y="3125314"/>
            <a:ext cx="13031131" cy="2566035"/>
          </a:xfrm>
          <a:prstGeom prst="rect">
            <a:avLst/>
          </a:prstGeom>
        </p:spPr>
        <p:txBody>
          <a:bodyPr anchor="t" rtlCol="false" tIns="0" lIns="0" bIns="0" rIns="0">
            <a:spAutoFit/>
          </a:bodyPr>
          <a:lstStyle/>
          <a:p>
            <a:pPr>
              <a:lnSpc>
                <a:spcPts val="5100"/>
              </a:lnSpc>
            </a:pPr>
            <a:r>
              <a:rPr lang="en-US" sz="3400" spc="170">
                <a:solidFill>
                  <a:srgbClr val="52DDD4"/>
                </a:solidFill>
                <a:latin typeface="Montserrat Classic Bold"/>
              </a:rPr>
              <a:t>LAN is the most frequently used network. A LAN is a computer network that connects computers together through a common communication path, contained within a limited area, that is, locally.</a:t>
            </a:r>
          </a:p>
        </p:txBody>
      </p:sp>
      <p:sp>
        <p:nvSpPr>
          <p:cNvPr name="TextBox 5" id="5"/>
          <p:cNvSpPr txBox="true"/>
          <p:nvPr/>
        </p:nvSpPr>
        <p:spPr>
          <a:xfrm rot="0">
            <a:off x="1802756" y="6110470"/>
            <a:ext cx="13031131" cy="1270635"/>
          </a:xfrm>
          <a:prstGeom prst="rect">
            <a:avLst/>
          </a:prstGeom>
        </p:spPr>
        <p:txBody>
          <a:bodyPr anchor="t" rtlCol="false" tIns="0" lIns="0" bIns="0" rIns="0">
            <a:spAutoFit/>
          </a:bodyPr>
          <a:lstStyle/>
          <a:p>
            <a:pPr>
              <a:lnSpc>
                <a:spcPts val="5100"/>
              </a:lnSpc>
            </a:pPr>
            <a:r>
              <a:rPr lang="en-US" sz="3400" spc="170">
                <a:solidFill>
                  <a:srgbClr val="52DDD4"/>
                </a:solidFill>
                <a:latin typeface="Montserrat Classic Bold"/>
              </a:rPr>
              <a:t>Examples of LAN: home, school, library, laboratory, college, office, etc.</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DAFPxGmpe0E</dc:identifier>
  <dcterms:modified xsi:type="dcterms:W3CDTF">2011-08-01T06:04:30Z</dcterms:modified>
  <cp:revision>1</cp:revision>
  <dc:title>Ungu dan Merah Muda Desain Teknologi Presentasi</dc:title>
</cp:coreProperties>
</file>

<file path=docProps/thumbnail.jpeg>
</file>